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8" r:id="rId2"/>
    <p:sldId id="289" r:id="rId3"/>
    <p:sldId id="317" r:id="rId4"/>
    <p:sldId id="316" r:id="rId5"/>
    <p:sldId id="339" r:id="rId6"/>
    <p:sldId id="315" r:id="rId7"/>
    <p:sldId id="299" r:id="rId8"/>
    <p:sldId id="319" r:id="rId9"/>
    <p:sldId id="322" r:id="rId10"/>
    <p:sldId id="324" r:id="rId11"/>
    <p:sldId id="326" r:id="rId12"/>
    <p:sldId id="328" r:id="rId13"/>
    <p:sldId id="329" r:id="rId14"/>
    <p:sldId id="332" r:id="rId15"/>
    <p:sldId id="334" r:id="rId16"/>
    <p:sldId id="336" r:id="rId17"/>
    <p:sldId id="337" r:id="rId18"/>
    <p:sldId id="340" r:id="rId19"/>
    <p:sldId id="312" r:id="rId20"/>
    <p:sldId id="342" r:id="rId21"/>
    <p:sldId id="31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00"/>
    <a:srgbClr val="66CCFF"/>
    <a:srgbClr val="DDDDDD"/>
    <a:srgbClr val="FF5050"/>
    <a:srgbClr val="FF99FF"/>
    <a:srgbClr val="FFFF99"/>
    <a:srgbClr val="FFFF66"/>
    <a:srgbClr val="F2F2F2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1504702194357431E-2"/>
          <c:y val="5.5882352941176494E-2"/>
          <c:w val="0.76802507836990641"/>
          <c:h val="0.794117647058823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746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246295002073329E-3"/>
                  <c:y val="0.19653378410732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46-426E-B491-A0748A598444}"/>
                </c:ext>
              </c:extLst>
            </c:dLbl>
            <c:dLbl>
              <c:idx val="1"/>
              <c:layout>
                <c:manualLayout>
                  <c:x val="2.409460516255684E-3"/>
                  <c:y val="0.16550468692673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46-426E-B491-A0748A598444}"/>
                </c:ext>
              </c:extLst>
            </c:dLbl>
            <c:dLbl>
              <c:idx val="2"/>
              <c:layout>
                <c:manualLayout>
                  <c:x val="6.2701246757552466E-4"/>
                  <c:y val="0.129211862136891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46-426E-B491-A0748A598444}"/>
                </c:ext>
              </c:extLst>
            </c:dLbl>
            <c:dLbl>
              <c:idx val="3"/>
              <c:layout>
                <c:manualLayout>
                  <c:x val="3.5466397218683523E-3"/>
                  <c:y val="9.62263923532444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46-426E-B491-A0748A598444}"/>
                </c:ext>
              </c:extLst>
            </c:dLbl>
            <c:spPr>
              <a:noFill/>
              <a:ln w="34930">
                <a:noFill/>
              </a:ln>
            </c:spPr>
            <c:txPr>
              <a:bodyPr/>
              <a:lstStyle/>
              <a:p>
                <a:pPr>
                  <a:defRPr sz="237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1">
                  <c:v>2022</c:v>
                </c:pt>
                <c:pt idx="2">
                  <c:v>2021</c:v>
                </c:pt>
                <c:pt idx="3">
                  <c:v>2019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1">
                  <c:v>84.7</c:v>
                </c:pt>
                <c:pt idx="2">
                  <c:v>79</c:v>
                </c:pt>
                <c:pt idx="3">
                  <c:v>78.599999999999994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46-426E-B491-A0748A598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6430592"/>
        <c:axId val="55642368"/>
        <c:axId val="0"/>
      </c:bar3DChart>
      <c:catAx>
        <c:axId val="56430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5564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642368"/>
        <c:scaling>
          <c:orientation val="minMax"/>
          <c:max val="100"/>
        </c:scaling>
        <c:delete val="0"/>
        <c:axPos val="l"/>
        <c:majorGridlines>
          <c:spPr>
            <a:ln w="436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3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132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6430592"/>
        <c:crosses val="autoZero"/>
        <c:crossBetween val="between"/>
      </c:valAx>
      <c:spPr>
        <a:noFill/>
        <a:ln w="34930">
          <a:noFill/>
        </a:ln>
      </c:spPr>
    </c:plotArea>
    <c:legend>
      <c:legendPos val="r"/>
      <c:layout>
        <c:manualLayout>
          <c:xMode val="edge"/>
          <c:yMode val="edge"/>
          <c:x val="0.8307210031347968"/>
          <c:y val="0.58235294117647041"/>
          <c:w val="0.12382445141065836"/>
          <c:h val="0.14117647058823529"/>
        </c:manualLayout>
      </c:layout>
      <c:overlay val="0"/>
      <c:spPr>
        <a:noFill/>
        <a:ln w="4366">
          <a:solidFill>
            <a:srgbClr val="000000"/>
          </a:solidFill>
          <a:prstDash val="solid"/>
        </a:ln>
      </c:spPr>
      <c:txPr>
        <a:bodyPr/>
        <a:lstStyle/>
        <a:p>
          <a:pPr>
            <a:defRPr sz="1423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3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901430842607408E-2"/>
          <c:y val="3.5820895522388062E-2"/>
          <c:w val="0.77106518282988912"/>
          <c:h val="0.823880597014925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84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391911648782552E-3"/>
                  <c:y val="0.18450906101140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38-4E0F-B35C-36F1B484A668}"/>
                </c:ext>
              </c:extLst>
            </c:dLbl>
            <c:dLbl>
              <c:idx val="1"/>
              <c:layout>
                <c:manualLayout>
                  <c:x val="8.6493332588614947E-4"/>
                  <c:y val="0.15025720673895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38-4E0F-B35C-36F1B484A668}"/>
                </c:ext>
              </c:extLst>
            </c:dLbl>
            <c:dLbl>
              <c:idx val="2"/>
              <c:layout>
                <c:manualLayout>
                  <c:x val="7.3399152816103199E-3"/>
                  <c:y val="0.120146738822140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38-4E0F-B35C-36F1B484A668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38-4E0F-B35C-36F1B484A668}"/>
                </c:ext>
              </c:extLst>
            </c:dLbl>
            <c:spPr>
              <a:noFill/>
              <a:ln w="36967">
                <a:noFill/>
              </a:ln>
            </c:spPr>
            <c:txPr>
              <a:bodyPr/>
              <a:lstStyle/>
              <a:p>
                <a:pPr>
                  <a:defRPr sz="247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КРАЙ</c:v>
                </c:pt>
                <c:pt idx="1">
                  <c:v>ГОРОД</c:v>
                </c:pt>
                <c:pt idx="2">
                  <c:v>ГИМНАЗИЯ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59.6</c:v>
                </c:pt>
                <c:pt idx="1">
                  <c:v>61.2</c:v>
                </c:pt>
                <c:pt idx="2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38-4E0F-B35C-36F1B484A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8130304"/>
        <c:axId val="68131840"/>
        <c:axId val="0"/>
      </c:bar3DChart>
      <c:catAx>
        <c:axId val="68130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8131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31840"/>
        <c:scaling>
          <c:orientation val="minMax"/>
          <c:max val="100"/>
        </c:scaling>
        <c:delete val="0"/>
        <c:axPos val="l"/>
        <c:majorGridlines>
          <c:spPr>
            <a:ln w="462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62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1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8130304"/>
        <c:crosses val="autoZero"/>
        <c:crossBetween val="between"/>
      </c:valAx>
      <c:spPr>
        <a:noFill/>
        <a:ln w="36967">
          <a:noFill/>
        </a:ln>
      </c:spPr>
    </c:plotArea>
    <c:legend>
      <c:legendPos val="r"/>
      <c:layout>
        <c:manualLayout>
          <c:xMode val="edge"/>
          <c:yMode val="edge"/>
          <c:x val="0.82988871224165361"/>
          <c:y val="0.58208955223880643"/>
          <c:w val="0.1255961844197139"/>
          <c:h val="0.14328358208955225"/>
        </c:manualLayout>
      </c:layout>
      <c:overlay val="0"/>
      <c:spPr>
        <a:noFill/>
        <a:ln w="4621">
          <a:solidFill>
            <a:srgbClr val="000000"/>
          </a:solidFill>
          <a:prstDash val="solid"/>
        </a:ln>
      </c:spPr>
      <c:txPr>
        <a:bodyPr/>
        <a:lstStyle/>
        <a:p>
          <a:pPr>
            <a:defRPr sz="1506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901430842607408E-2"/>
          <c:y val="3.5820895522388062E-2"/>
          <c:w val="0.77106518282988912"/>
          <c:h val="0.823880597014925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84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391911648782552E-3"/>
                  <c:y val="0.18450906101140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6A-4032-AF76-8DEB384EEFE3}"/>
                </c:ext>
              </c:extLst>
            </c:dLbl>
            <c:dLbl>
              <c:idx val="1"/>
              <c:layout>
                <c:manualLayout>
                  <c:x val="8.6493332588614947E-4"/>
                  <c:y val="0.150257206738956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6A-4032-AF76-8DEB384EEFE3}"/>
                </c:ext>
              </c:extLst>
            </c:dLbl>
            <c:dLbl>
              <c:idx val="2"/>
              <c:layout>
                <c:manualLayout>
                  <c:x val="7.3399152816103199E-3"/>
                  <c:y val="0.120146738822140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6A-4032-AF76-8DEB384EEFE3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6A-4032-AF76-8DEB384EEFE3}"/>
                </c:ext>
              </c:extLst>
            </c:dLbl>
            <c:spPr>
              <a:noFill/>
              <a:ln w="36967">
                <a:noFill/>
              </a:ln>
            </c:spPr>
            <c:txPr>
              <a:bodyPr/>
              <a:lstStyle/>
              <a:p>
                <a:pPr>
                  <a:defRPr sz="247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КРАЙ</c:v>
                </c:pt>
                <c:pt idx="1">
                  <c:v>ГОРОД</c:v>
                </c:pt>
                <c:pt idx="2">
                  <c:v>ГИМНАЗИЯ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65.8</c:v>
                </c:pt>
                <c:pt idx="1">
                  <c:v>61.8</c:v>
                </c:pt>
                <c:pt idx="2">
                  <c:v>75.8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6A-4032-AF76-8DEB384EE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8173184"/>
        <c:axId val="68179072"/>
        <c:axId val="0"/>
      </c:bar3DChart>
      <c:catAx>
        <c:axId val="68173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8179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79072"/>
        <c:scaling>
          <c:orientation val="minMax"/>
          <c:max val="100"/>
        </c:scaling>
        <c:delete val="0"/>
        <c:axPos val="l"/>
        <c:majorGridlines>
          <c:spPr>
            <a:ln w="462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62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1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8173184"/>
        <c:crosses val="autoZero"/>
        <c:crossBetween val="between"/>
      </c:valAx>
      <c:spPr>
        <a:noFill/>
        <a:ln w="36967">
          <a:noFill/>
        </a:ln>
      </c:spPr>
    </c:plotArea>
    <c:legend>
      <c:legendPos val="r"/>
      <c:layout>
        <c:manualLayout>
          <c:xMode val="edge"/>
          <c:yMode val="edge"/>
          <c:x val="0.82988871224165361"/>
          <c:y val="0.58208955223880643"/>
          <c:w val="0.1255961844197139"/>
          <c:h val="0.14328358208955225"/>
        </c:manualLayout>
      </c:layout>
      <c:overlay val="0"/>
      <c:spPr>
        <a:noFill/>
        <a:ln w="4621">
          <a:solidFill>
            <a:srgbClr val="000000"/>
          </a:solidFill>
          <a:prstDash val="solid"/>
        </a:ln>
      </c:spPr>
      <c:txPr>
        <a:bodyPr/>
        <a:lstStyle/>
        <a:p>
          <a:pPr>
            <a:defRPr sz="1506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29952853115583"/>
          <c:y val="0"/>
          <c:w val="0.85772516282686884"/>
          <c:h val="0.7259354312935418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округ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</c:v>
                </c:pt>
                <c:pt idx="1">
                  <c:v>матем П</c:v>
                </c:pt>
                <c:pt idx="2">
                  <c:v>матемБ</c:v>
                </c:pt>
                <c:pt idx="3">
                  <c:v>физика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информ</c:v>
                </c:pt>
                <c:pt idx="7">
                  <c:v>история</c:v>
                </c:pt>
                <c:pt idx="8">
                  <c:v>общество</c:v>
                </c:pt>
                <c:pt idx="9">
                  <c:v>география</c:v>
                </c:pt>
                <c:pt idx="10">
                  <c:v>литра</c:v>
                </c:pt>
                <c:pt idx="11">
                  <c:v>англ.яз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71.3</c:v>
                </c:pt>
                <c:pt idx="1">
                  <c:v>56.5</c:v>
                </c:pt>
                <c:pt idx="2">
                  <c:v>4</c:v>
                </c:pt>
                <c:pt idx="3">
                  <c:v>52.8</c:v>
                </c:pt>
                <c:pt idx="4">
                  <c:v>59.5</c:v>
                </c:pt>
                <c:pt idx="5">
                  <c:v>49.6</c:v>
                </c:pt>
                <c:pt idx="6">
                  <c:v>60.3</c:v>
                </c:pt>
                <c:pt idx="7">
                  <c:v>55.1</c:v>
                </c:pt>
                <c:pt idx="8">
                  <c:v>59.4</c:v>
                </c:pt>
                <c:pt idx="9">
                  <c:v>52.2</c:v>
                </c:pt>
                <c:pt idx="10">
                  <c:v>65.8</c:v>
                </c:pt>
                <c:pt idx="11">
                  <c:v>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4-4C71-8FA4-1955EF7D14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</c:v>
                </c:pt>
                <c:pt idx="1">
                  <c:v>матем П</c:v>
                </c:pt>
                <c:pt idx="2">
                  <c:v>матемБ</c:v>
                </c:pt>
                <c:pt idx="3">
                  <c:v>физика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информ</c:v>
                </c:pt>
                <c:pt idx="7">
                  <c:v>история</c:v>
                </c:pt>
                <c:pt idx="8">
                  <c:v>общество</c:v>
                </c:pt>
                <c:pt idx="9">
                  <c:v>география</c:v>
                </c:pt>
                <c:pt idx="10">
                  <c:v>литра</c:v>
                </c:pt>
                <c:pt idx="11">
                  <c:v>англ.яз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71.099999999999994</c:v>
                </c:pt>
                <c:pt idx="1">
                  <c:v>55.6</c:v>
                </c:pt>
                <c:pt idx="2">
                  <c:v>4.0999999999999996</c:v>
                </c:pt>
                <c:pt idx="3">
                  <c:v>54.3</c:v>
                </c:pt>
                <c:pt idx="4">
                  <c:v>61.9</c:v>
                </c:pt>
                <c:pt idx="5">
                  <c:v>52.6</c:v>
                </c:pt>
                <c:pt idx="6">
                  <c:v>59</c:v>
                </c:pt>
                <c:pt idx="7">
                  <c:v>57.6</c:v>
                </c:pt>
                <c:pt idx="8">
                  <c:v>62.5</c:v>
                </c:pt>
                <c:pt idx="9">
                  <c:v>55.9</c:v>
                </c:pt>
                <c:pt idx="10">
                  <c:v>65.3</c:v>
                </c:pt>
                <c:pt idx="1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84-4C71-8FA4-1955EF7D14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</c:v>
                </c:pt>
                <c:pt idx="1">
                  <c:v>матем П</c:v>
                </c:pt>
                <c:pt idx="2">
                  <c:v>матемБ</c:v>
                </c:pt>
                <c:pt idx="3">
                  <c:v>физика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информ</c:v>
                </c:pt>
                <c:pt idx="7">
                  <c:v>история</c:v>
                </c:pt>
                <c:pt idx="8">
                  <c:v>общество</c:v>
                </c:pt>
                <c:pt idx="9">
                  <c:v>география</c:v>
                </c:pt>
                <c:pt idx="10">
                  <c:v>литра</c:v>
                </c:pt>
                <c:pt idx="11">
                  <c:v>англ.яз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68.430000000000007</c:v>
                </c:pt>
                <c:pt idx="1">
                  <c:v>55.62</c:v>
                </c:pt>
                <c:pt idx="2">
                  <c:v>4.0999999999999996</c:v>
                </c:pt>
                <c:pt idx="3">
                  <c:v>54.85</c:v>
                </c:pt>
                <c:pt idx="4">
                  <c:v>56.23</c:v>
                </c:pt>
                <c:pt idx="5">
                  <c:v>50.87</c:v>
                </c:pt>
                <c:pt idx="6">
                  <c:v>58.39</c:v>
                </c:pt>
                <c:pt idx="7">
                  <c:v>56.37</c:v>
                </c:pt>
                <c:pt idx="8">
                  <c:v>56.4</c:v>
                </c:pt>
                <c:pt idx="9">
                  <c:v>54.6</c:v>
                </c:pt>
                <c:pt idx="10">
                  <c:v>63.97</c:v>
                </c:pt>
                <c:pt idx="11">
                  <c:v>66.31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84-4C71-8FA4-1955EF7D14E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гимназия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</c:v>
                </c:pt>
                <c:pt idx="1">
                  <c:v>матем П</c:v>
                </c:pt>
                <c:pt idx="2">
                  <c:v>матемБ</c:v>
                </c:pt>
                <c:pt idx="3">
                  <c:v>физика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информ</c:v>
                </c:pt>
                <c:pt idx="7">
                  <c:v>история</c:v>
                </c:pt>
                <c:pt idx="8">
                  <c:v>общество</c:v>
                </c:pt>
                <c:pt idx="9">
                  <c:v>география</c:v>
                </c:pt>
                <c:pt idx="10">
                  <c:v>литра</c:v>
                </c:pt>
                <c:pt idx="11">
                  <c:v>англ.яз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78</c:v>
                </c:pt>
                <c:pt idx="1">
                  <c:v>55.5</c:v>
                </c:pt>
                <c:pt idx="2">
                  <c:v>4.25</c:v>
                </c:pt>
                <c:pt idx="3">
                  <c:v>58</c:v>
                </c:pt>
                <c:pt idx="4">
                  <c:v>67.95</c:v>
                </c:pt>
                <c:pt idx="5">
                  <c:v>59.5</c:v>
                </c:pt>
                <c:pt idx="6">
                  <c:v>58.6</c:v>
                </c:pt>
                <c:pt idx="7">
                  <c:v>60</c:v>
                </c:pt>
                <c:pt idx="8">
                  <c:v>62.8</c:v>
                </c:pt>
                <c:pt idx="9">
                  <c:v>43</c:v>
                </c:pt>
                <c:pt idx="10">
                  <c:v>74.2</c:v>
                </c:pt>
                <c:pt idx="1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84-4C71-8FA4-1955EF7D14E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Лист1!$A$2:$A$13</c:f>
              <c:strCache>
                <c:ptCount val="12"/>
                <c:pt idx="0">
                  <c:v>русский</c:v>
                </c:pt>
                <c:pt idx="1">
                  <c:v>матем П</c:v>
                </c:pt>
                <c:pt idx="2">
                  <c:v>матемБ</c:v>
                </c:pt>
                <c:pt idx="3">
                  <c:v>физика</c:v>
                </c:pt>
                <c:pt idx="4">
                  <c:v>химия</c:v>
                </c:pt>
                <c:pt idx="5">
                  <c:v>биология</c:v>
                </c:pt>
                <c:pt idx="6">
                  <c:v>информ</c:v>
                </c:pt>
                <c:pt idx="7">
                  <c:v>история</c:v>
                </c:pt>
                <c:pt idx="8">
                  <c:v>общество</c:v>
                </c:pt>
                <c:pt idx="9">
                  <c:v>география</c:v>
                </c:pt>
                <c:pt idx="10">
                  <c:v>литра</c:v>
                </c:pt>
                <c:pt idx="11">
                  <c:v>англ.яз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0-E72E-4B92-B212-7F621499E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8678256"/>
        <c:axId val="528673664"/>
        <c:axId val="497355608"/>
      </c:bar3DChart>
      <c:catAx>
        <c:axId val="528678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8673664"/>
        <c:crosses val="autoZero"/>
        <c:auto val="1"/>
        <c:lblAlgn val="ctr"/>
        <c:lblOffset val="100"/>
        <c:noMultiLvlLbl val="0"/>
      </c:catAx>
      <c:valAx>
        <c:axId val="528673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28678256"/>
        <c:crosses val="autoZero"/>
        <c:crossBetween val="between"/>
      </c:valAx>
      <c:serAx>
        <c:axId val="497355608"/>
        <c:scaling>
          <c:orientation val="minMax"/>
        </c:scaling>
        <c:delete val="1"/>
        <c:axPos val="b"/>
        <c:majorTickMark val="none"/>
        <c:minorTickMark val="none"/>
        <c:tickLblPos val="nextTo"/>
        <c:crossAx val="528673664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2877725275584912"/>
          <c:y val="3.6674618096085264E-2"/>
          <c:w val="0.71208536357063368"/>
          <c:h val="0.716104267618576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2043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276993137706959E-3"/>
                  <c:y val="0.1841182093955456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E83-4AED-8749-C412C1ABF8B3}"/>
                </c:ext>
              </c:extLst>
            </c:dLbl>
            <c:dLbl>
              <c:idx val="1"/>
              <c:layout>
                <c:manualLayout>
                  <c:x val="6.3724368020128441E-4"/>
                  <c:y val="0.1504886459361368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E83-4AED-8749-C412C1ABF8B3}"/>
                </c:ext>
              </c:extLst>
            </c:dLbl>
            <c:dLbl>
              <c:idx val="2"/>
              <c:layout>
                <c:manualLayout>
                  <c:x val="6.5959136428163107E-3"/>
                  <c:y val="0.118584679954025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E83-4AED-8749-C412C1ABF8B3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83-4AED-8749-C412C1ABF8B3}"/>
                </c:ext>
              </c:extLst>
            </c:dLbl>
            <c:spPr>
              <a:noFill/>
              <a:ln w="40860">
                <a:noFill/>
              </a:ln>
            </c:spPr>
            <c:txPr>
              <a:bodyPr/>
              <a:lstStyle/>
              <a:p>
                <a:pPr>
                  <a:defRPr sz="273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58.6</c:v>
                </c:pt>
                <c:pt idx="1">
                  <c:v>61.1</c:v>
                </c:pt>
                <c:pt idx="2">
                  <c:v>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83-4AED-8749-C412C1ABF8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5651072"/>
        <c:axId val="65652608"/>
        <c:axId val="0"/>
      </c:bar3DChart>
      <c:catAx>
        <c:axId val="65651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low"/>
        <c:crossAx val="65652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52608"/>
        <c:scaling>
          <c:orientation val="minMax"/>
          <c:max val="100"/>
        </c:scaling>
        <c:delete val="0"/>
        <c:axPos val="l"/>
        <c:majorGridlines>
          <c:spPr>
            <a:ln w="5108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510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453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5651072"/>
        <c:crosses val="autoZero"/>
        <c:crossBetween val="between"/>
      </c:valAx>
      <c:spPr>
        <a:noFill/>
        <a:ln w="40860">
          <a:noFill/>
        </a:ln>
      </c:spPr>
    </c:plotArea>
    <c:legend>
      <c:legendPos val="r"/>
      <c:layout>
        <c:manualLayout>
          <c:xMode val="edge"/>
          <c:yMode val="edge"/>
          <c:x val="0.87440376432643452"/>
          <c:y val="0.85231857141705258"/>
          <c:w val="0.1255961844197139"/>
          <c:h val="0.14328358208955225"/>
        </c:manualLayout>
      </c:layout>
      <c:overlay val="0"/>
      <c:spPr>
        <a:noFill/>
        <a:ln w="5108">
          <a:solidFill>
            <a:srgbClr val="000000"/>
          </a:solidFill>
          <a:prstDash val="solid"/>
        </a:ln>
      </c:spPr>
      <c:txPr>
        <a:bodyPr/>
        <a:lstStyle/>
        <a:p>
          <a:pPr>
            <a:defRPr sz="166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73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901430842607408E-2"/>
          <c:y val="3.5820895522388062E-2"/>
          <c:w val="0.73190649881005132"/>
          <c:h val="0.764192949471260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84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391911648782552E-3"/>
                  <c:y val="0.18450906101140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85-4043-AE0A-307DB6E16EFA}"/>
                </c:ext>
              </c:extLst>
            </c:dLbl>
            <c:dLbl>
              <c:idx val="1"/>
              <c:layout>
                <c:manualLayout>
                  <c:x val="8.6493332588614947E-4"/>
                  <c:y val="0.150257206738956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85-4043-AE0A-307DB6E16EFA}"/>
                </c:ext>
              </c:extLst>
            </c:dLbl>
            <c:dLbl>
              <c:idx val="2"/>
              <c:layout>
                <c:manualLayout>
                  <c:x val="7.3399152816103199E-3"/>
                  <c:y val="0.120146738822140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79.9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85-4043-AE0A-307DB6E16EFA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85-4043-AE0A-307DB6E16EFA}"/>
                </c:ext>
              </c:extLst>
            </c:dLbl>
            <c:spPr>
              <a:noFill/>
              <a:ln w="36967">
                <a:noFill/>
              </a:ln>
            </c:spPr>
            <c:txPr>
              <a:bodyPr/>
              <a:lstStyle/>
              <a:p>
                <a:pPr>
                  <a:defRPr sz="247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КРАЙ</c:v>
                </c:pt>
                <c:pt idx="1">
                  <c:v>ГОРОД</c:v>
                </c:pt>
                <c:pt idx="2">
                  <c:v>ГИМНАЗИЯ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72.599999999999994</c:v>
                </c:pt>
                <c:pt idx="1">
                  <c:v>74.599999999999994</c:v>
                </c:pt>
                <c:pt idx="2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85-4043-AE0A-307DB6E16E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7016192"/>
        <c:axId val="67017728"/>
        <c:axId val="0"/>
      </c:bar3DChart>
      <c:catAx>
        <c:axId val="67016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701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017728"/>
        <c:scaling>
          <c:orientation val="minMax"/>
          <c:max val="100"/>
        </c:scaling>
        <c:delete val="0"/>
        <c:axPos val="l"/>
        <c:majorGridlines>
          <c:spPr>
            <a:ln w="462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62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1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016192"/>
        <c:crosses val="autoZero"/>
        <c:crossBetween val="between"/>
      </c:valAx>
      <c:spPr>
        <a:noFill/>
        <a:ln w="36967">
          <a:noFill/>
        </a:ln>
      </c:spPr>
    </c:plotArea>
    <c:legend>
      <c:legendPos val="r"/>
      <c:layout>
        <c:manualLayout>
          <c:xMode val="edge"/>
          <c:yMode val="edge"/>
          <c:x val="0.82988871224165361"/>
          <c:y val="0.58208955223880643"/>
          <c:w val="0.1255961844197139"/>
          <c:h val="0.14328358208955225"/>
        </c:manualLayout>
      </c:layout>
      <c:overlay val="0"/>
      <c:spPr>
        <a:noFill/>
        <a:ln w="4621">
          <a:solidFill>
            <a:srgbClr val="000000"/>
          </a:solidFill>
          <a:prstDash val="solid"/>
        </a:ln>
      </c:spPr>
      <c:txPr>
        <a:bodyPr/>
        <a:lstStyle/>
        <a:p>
          <a:pPr>
            <a:defRPr sz="1506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4.1666666666666666E-3"/>
                  <c:y val="-5.31250000000000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020833333333331E-2"/>
                      <c:h val="0.108156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3D0-4116-81BF-D1A97FA88317}"/>
                </c:ext>
              </c:extLst>
            </c:dLbl>
            <c:dLbl>
              <c:idx val="1"/>
              <c:layout>
                <c:manualLayout>
                  <c:x val="9.3749999999999979E-3"/>
                  <c:y val="-6.0937499999999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4CC5B6-3968-42FA-9E9C-13028200B627}" type="VALUE">
                      <a:rPr lang="en-US" sz="2000"/>
                      <a:pPr>
                        <a:defRPr sz="2000"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687499999999991E-2"/>
                      <c:h val="8.94062500000000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3D0-4116-81BF-D1A97FA88317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02F7C25-C33E-48CB-98DB-F0920EA99AB7}" type="VALUE">
                      <a:rPr lang="en-US" sz="2000"/>
                      <a:pPr>
                        <a:defRPr sz="2000"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854166666666671E-2"/>
                      <c:h val="0.117531249999999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3D0-4116-81BF-D1A97FA88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</c:v>
                </c:pt>
                <c:pt idx="1">
                  <c:v>56</c:v>
                </c:pt>
                <c:pt idx="2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D0-4116-81BF-D1A97FA883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B3D0-4116-81BF-D1A97FA8831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pattFill prst="ltDn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accent3"/>
              </a:solidFill>
            </a:ln>
            <a:effectLst/>
            <a:sp3d>
              <a:contourClr>
                <a:schemeClr val="accent3"/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3D0-4116-81BF-D1A97FA883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301759816"/>
        <c:axId val="301760144"/>
        <c:axId val="519764880"/>
      </c:bar3DChart>
      <c:catAx>
        <c:axId val="30175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1760144"/>
        <c:crosses val="autoZero"/>
        <c:auto val="1"/>
        <c:lblAlgn val="ctr"/>
        <c:lblOffset val="100"/>
        <c:noMultiLvlLbl val="0"/>
      </c:catAx>
      <c:valAx>
        <c:axId val="30176014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1759816"/>
        <c:crosses val="autoZero"/>
        <c:crossBetween val="between"/>
      </c:valAx>
      <c:serAx>
        <c:axId val="519764880"/>
        <c:scaling>
          <c:orientation val="minMax"/>
        </c:scaling>
        <c:delete val="1"/>
        <c:axPos val="b"/>
        <c:majorTickMark val="none"/>
        <c:minorTickMark val="none"/>
        <c:tickLblPos val="nextTo"/>
        <c:crossAx val="30176014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901430842607408E-2"/>
          <c:y val="3.5820895522388062E-2"/>
          <c:w val="0.77106518282988912"/>
          <c:h val="0.823880597014925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094063046725463E-2"/>
                  <c:y val="-2.30410385386663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63</a:t>
                    </a:r>
                    <a:endParaRPr lang="en-US" sz="2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903324090865468E-2"/>
                      <c:h val="9.38994526642482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625-4811-B419-BCF09208478D}"/>
                </c:ext>
              </c:extLst>
            </c:dLbl>
            <c:dLbl>
              <c:idx val="1"/>
              <c:layout>
                <c:manualLayout>
                  <c:x val="2.1169438645696821E-2"/>
                  <c:y val="-4.64405445030472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/>
                      <a:t>55.4</a:t>
                    </a:r>
                    <a:endParaRPr lang="en-US" sz="20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675694441272259E-2"/>
                      <c:h val="6.67687237811947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625-4811-B419-BCF09208478D}"/>
                </c:ext>
              </c:extLst>
            </c:dLbl>
            <c:dLbl>
              <c:idx val="2"/>
              <c:layout>
                <c:manualLayout>
                  <c:x val="2.2568256462494919E-2"/>
                  <c:y val="-3.17852510948958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 smtClean="0"/>
                      <a:t>48,4</a:t>
                    </a:r>
                    <a:endParaRPr lang="en-US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273912030586933E-2"/>
                      <c:h val="8.0334088222721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625-4811-B419-BCF09208478D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25-4811-B419-BCF0920847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КРАЙ</c:v>
                </c:pt>
                <c:pt idx="1">
                  <c:v>ГОРОД</c:v>
                </c:pt>
                <c:pt idx="2">
                  <c:v>ГИМНАЗИЯ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64.8</c:v>
                </c:pt>
                <c:pt idx="1">
                  <c:v>63.3</c:v>
                </c:pt>
                <c:pt idx="2">
                  <c:v>60.4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5-4811-B419-BCF092084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940288"/>
        <c:axId val="66946176"/>
        <c:axId val="0"/>
      </c:bar3DChart>
      <c:catAx>
        <c:axId val="6694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94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9461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94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901430842607408E-2"/>
          <c:y val="3.5820895522388062E-2"/>
          <c:w val="0.77106518282988912"/>
          <c:h val="0.823880597014925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84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391911648782552E-3"/>
                  <c:y val="0.18450906101140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FD-4CBC-A122-10EF437D0DD4}"/>
                </c:ext>
              </c:extLst>
            </c:dLbl>
            <c:dLbl>
              <c:idx val="1"/>
              <c:layout>
                <c:manualLayout>
                  <c:x val="8.6493332588614947E-4"/>
                  <c:y val="0.150257206738956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FD-4CBC-A122-10EF437D0DD4}"/>
                </c:ext>
              </c:extLst>
            </c:dLbl>
            <c:dLbl>
              <c:idx val="2"/>
              <c:layout>
                <c:manualLayout>
                  <c:x val="7.3399152816103199E-3"/>
                  <c:y val="0.120146738822140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FD-4CBC-A122-10EF437D0DD4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FD-4CBC-A122-10EF437D0DD4}"/>
                </c:ext>
              </c:extLst>
            </c:dLbl>
            <c:spPr>
              <a:noFill/>
              <a:ln w="36967">
                <a:noFill/>
              </a:ln>
            </c:spPr>
            <c:txPr>
              <a:bodyPr/>
              <a:lstStyle/>
              <a:p>
                <a:pPr>
                  <a:defRPr sz="247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КРАЙ</c:v>
                </c:pt>
                <c:pt idx="1">
                  <c:v>ГОРОД</c:v>
                </c:pt>
                <c:pt idx="2">
                  <c:v>ГИМНАЗИЯ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64.8</c:v>
                </c:pt>
                <c:pt idx="1">
                  <c:v>69.7</c:v>
                </c:pt>
                <c:pt idx="2">
                  <c:v>76.099999999999994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FD-4CBC-A122-10EF437D0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7442176"/>
        <c:axId val="67443712"/>
        <c:axId val="0"/>
      </c:bar3DChart>
      <c:catAx>
        <c:axId val="67442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744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43712"/>
        <c:scaling>
          <c:orientation val="minMax"/>
          <c:max val="100"/>
        </c:scaling>
        <c:delete val="0"/>
        <c:axPos val="l"/>
        <c:majorGridlines>
          <c:spPr>
            <a:ln w="462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62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1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442176"/>
        <c:crosses val="autoZero"/>
        <c:crossBetween val="between"/>
      </c:valAx>
      <c:spPr>
        <a:noFill/>
        <a:ln w="36967">
          <a:noFill/>
        </a:ln>
      </c:spPr>
    </c:plotArea>
    <c:legend>
      <c:legendPos val="r"/>
      <c:layout>
        <c:manualLayout>
          <c:xMode val="edge"/>
          <c:yMode val="edge"/>
          <c:x val="0.82988871224165361"/>
          <c:y val="0.58208955223880643"/>
          <c:w val="0.1255961844197139"/>
          <c:h val="0.14328358208955225"/>
        </c:manualLayout>
      </c:layout>
      <c:overlay val="0"/>
      <c:spPr>
        <a:noFill/>
        <a:ln w="4621">
          <a:solidFill>
            <a:srgbClr val="000000"/>
          </a:solidFill>
          <a:prstDash val="solid"/>
        </a:ln>
      </c:spPr>
      <c:txPr>
        <a:bodyPr/>
        <a:lstStyle/>
        <a:p>
          <a:pPr>
            <a:defRPr sz="1506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901430842607408E-2"/>
          <c:y val="3.5820895522388062E-2"/>
          <c:w val="0.77106518282988912"/>
          <c:h val="0.823880597014925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84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391911648782552E-3"/>
                  <c:y val="0.18450906101140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13-4C5B-970C-F36BA4EFE3FB}"/>
                </c:ext>
              </c:extLst>
            </c:dLbl>
            <c:dLbl>
              <c:idx val="1"/>
              <c:layout>
                <c:manualLayout>
                  <c:x val="8.6493332588614947E-4"/>
                  <c:y val="0.150257206738956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13-4C5B-970C-F36BA4EFE3FB}"/>
                </c:ext>
              </c:extLst>
            </c:dLbl>
            <c:dLbl>
              <c:idx val="2"/>
              <c:layout>
                <c:manualLayout>
                  <c:x val="7.3399152816103199E-3"/>
                  <c:y val="0.120146738822140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13-4C5B-970C-F36BA4EFE3FB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13-4C5B-970C-F36BA4EFE3FB}"/>
                </c:ext>
              </c:extLst>
            </c:dLbl>
            <c:spPr>
              <a:noFill/>
              <a:ln w="36967">
                <a:noFill/>
              </a:ln>
            </c:spPr>
            <c:txPr>
              <a:bodyPr/>
              <a:lstStyle/>
              <a:p>
                <a:pPr>
                  <a:defRPr sz="247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КРАЙ</c:v>
                </c:pt>
                <c:pt idx="1">
                  <c:v>ГОРОД</c:v>
                </c:pt>
                <c:pt idx="2">
                  <c:v>ГИМНАЗИЯ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65.400000000000006</c:v>
                </c:pt>
                <c:pt idx="1">
                  <c:v>67.099999999999994</c:v>
                </c:pt>
                <c:pt idx="2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13-4C5B-970C-F36BA4EFE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7464576"/>
        <c:axId val="67413120"/>
        <c:axId val="0"/>
      </c:bar3DChart>
      <c:catAx>
        <c:axId val="67464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741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413120"/>
        <c:scaling>
          <c:orientation val="minMax"/>
          <c:max val="100"/>
        </c:scaling>
        <c:delete val="0"/>
        <c:axPos val="l"/>
        <c:majorGridlines>
          <c:spPr>
            <a:ln w="462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62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1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464576"/>
        <c:crosses val="autoZero"/>
        <c:crossBetween val="between"/>
      </c:valAx>
      <c:spPr>
        <a:noFill/>
        <a:ln w="36967">
          <a:noFill/>
        </a:ln>
      </c:spPr>
    </c:plotArea>
    <c:legend>
      <c:legendPos val="r"/>
      <c:layout>
        <c:manualLayout>
          <c:xMode val="edge"/>
          <c:yMode val="edge"/>
          <c:x val="0.82988871224165361"/>
          <c:y val="0.58208955223880643"/>
          <c:w val="0.1255961844197139"/>
          <c:h val="0.14328358208955225"/>
        </c:manualLayout>
      </c:layout>
      <c:overlay val="0"/>
      <c:spPr>
        <a:noFill/>
        <a:ln w="4621">
          <a:solidFill>
            <a:srgbClr val="000000"/>
          </a:solidFill>
          <a:prstDash val="solid"/>
        </a:ln>
      </c:spPr>
      <c:txPr>
        <a:bodyPr/>
        <a:lstStyle/>
        <a:p>
          <a:pPr>
            <a:defRPr sz="1506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901430842607408E-2"/>
          <c:y val="3.5820895522388062E-2"/>
          <c:w val="0.77106518282988912"/>
          <c:h val="0.823880597014925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84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391911648782552E-3"/>
                  <c:y val="0.18450906101140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20-4A63-A5A5-1F0487F2DE13}"/>
                </c:ext>
              </c:extLst>
            </c:dLbl>
            <c:dLbl>
              <c:idx val="1"/>
              <c:layout>
                <c:manualLayout>
                  <c:x val="8.6493332588614947E-4"/>
                  <c:y val="0.150257206738956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20-4A63-A5A5-1F0487F2DE13}"/>
                </c:ext>
              </c:extLst>
            </c:dLbl>
            <c:dLbl>
              <c:idx val="2"/>
              <c:layout>
                <c:manualLayout>
                  <c:x val="7.3399152816103199E-3"/>
                  <c:y val="0.120146738822140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20-4A63-A5A5-1F0487F2DE13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20-4A63-A5A5-1F0487F2DE13}"/>
                </c:ext>
              </c:extLst>
            </c:dLbl>
            <c:spPr>
              <a:noFill/>
              <a:ln w="36967">
                <a:noFill/>
              </a:ln>
            </c:spPr>
            <c:txPr>
              <a:bodyPr/>
              <a:lstStyle/>
              <a:p>
                <a:pPr>
                  <a:defRPr sz="247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КРАЙ</c:v>
                </c:pt>
                <c:pt idx="1">
                  <c:v>ГОРОД</c:v>
                </c:pt>
                <c:pt idx="2">
                  <c:v>ГИМНАЗИЯ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54.5</c:v>
                </c:pt>
                <c:pt idx="1">
                  <c:v>55.3</c:v>
                </c:pt>
                <c:pt idx="2">
                  <c:v>56.3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20-4A63-A5A5-1F0487F2DE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7843584"/>
        <c:axId val="67845120"/>
        <c:axId val="0"/>
      </c:bar3DChart>
      <c:catAx>
        <c:axId val="67843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784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845120"/>
        <c:scaling>
          <c:orientation val="minMax"/>
          <c:max val="100"/>
        </c:scaling>
        <c:delete val="0"/>
        <c:axPos val="l"/>
        <c:majorGridlines>
          <c:spPr>
            <a:ln w="462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62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1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843584"/>
        <c:crosses val="autoZero"/>
        <c:crossBetween val="between"/>
      </c:valAx>
      <c:spPr>
        <a:noFill/>
        <a:ln w="36967">
          <a:noFill/>
        </a:ln>
      </c:spPr>
    </c:plotArea>
    <c:legend>
      <c:legendPos val="r"/>
      <c:layout>
        <c:manualLayout>
          <c:xMode val="edge"/>
          <c:yMode val="edge"/>
          <c:x val="0.82988871224165361"/>
          <c:y val="0.58208955223880643"/>
          <c:w val="0.1255961844197139"/>
          <c:h val="0.14328358208955225"/>
        </c:manualLayout>
      </c:layout>
      <c:overlay val="0"/>
      <c:spPr>
        <a:noFill/>
        <a:ln w="4621">
          <a:solidFill>
            <a:srgbClr val="000000"/>
          </a:solidFill>
          <a:prstDash val="solid"/>
        </a:ln>
      </c:spPr>
      <c:txPr>
        <a:bodyPr/>
        <a:lstStyle/>
        <a:p>
          <a:pPr>
            <a:defRPr sz="1506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808080"/>
          </a:solidFill>
          <a:prstDash val="solid"/>
        </a:ln>
      </c:spPr>
    </c:sideWall>
    <c:backWall>
      <c:thickness val="0"/>
      <c:spPr>
        <a:noFill/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7901430842607408E-2"/>
          <c:y val="3.5820895522388062E-2"/>
          <c:w val="0.77106518282988912"/>
          <c:h val="0.823880597014925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solidFill>
              <a:srgbClr val="9999FF"/>
            </a:solidFill>
            <a:ln w="184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391911648782552E-3"/>
                  <c:y val="0.1845090610114040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F1-41D3-8048-2D2F33619F3E}"/>
                </c:ext>
              </c:extLst>
            </c:dLbl>
            <c:dLbl>
              <c:idx val="1"/>
              <c:layout>
                <c:manualLayout>
                  <c:x val="8.6493332588614947E-4"/>
                  <c:y val="0.150257206738956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F1-41D3-8048-2D2F33619F3E}"/>
                </c:ext>
              </c:extLst>
            </c:dLbl>
            <c:dLbl>
              <c:idx val="2"/>
              <c:layout>
                <c:manualLayout>
                  <c:x val="7.3399152816103199E-3"/>
                  <c:y val="0.120146738822140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F1-41D3-8048-2D2F33619F3E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48966613672496051"/>
                  <c:y val="0.34925373134328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F1-41D3-8048-2D2F33619F3E}"/>
                </c:ext>
              </c:extLst>
            </c:dLbl>
            <c:spPr>
              <a:noFill/>
              <a:ln w="36967">
                <a:noFill/>
              </a:ln>
            </c:spPr>
            <c:txPr>
              <a:bodyPr/>
              <a:lstStyle/>
              <a:p>
                <a:pPr>
                  <a:defRPr sz="2474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КРАЙ</c:v>
                </c:pt>
                <c:pt idx="1">
                  <c:v>ГОРОД</c:v>
                </c:pt>
                <c:pt idx="2">
                  <c:v>ГИМНАЗИЯ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59.4</c:v>
                </c:pt>
                <c:pt idx="1">
                  <c:v>60.1</c:v>
                </c:pt>
                <c:pt idx="2">
                  <c:v>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F1-41D3-8048-2D2F33619F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7894656"/>
        <c:axId val="67961984"/>
        <c:axId val="0"/>
      </c:bar3DChart>
      <c:catAx>
        <c:axId val="67894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6796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61984"/>
        <c:scaling>
          <c:orientation val="minMax"/>
          <c:max val="100"/>
        </c:scaling>
        <c:delete val="0"/>
        <c:axPos val="l"/>
        <c:majorGridlines>
          <c:spPr>
            <a:ln w="462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62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19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7894656"/>
        <c:crosses val="autoZero"/>
        <c:crossBetween val="between"/>
      </c:valAx>
      <c:spPr>
        <a:noFill/>
        <a:ln w="36967">
          <a:noFill/>
        </a:ln>
      </c:spPr>
    </c:plotArea>
    <c:legend>
      <c:legendPos val="r"/>
      <c:layout>
        <c:manualLayout>
          <c:xMode val="edge"/>
          <c:yMode val="edge"/>
          <c:x val="0.82988871224165361"/>
          <c:y val="0.58208955223880643"/>
          <c:w val="0.1255961844197139"/>
          <c:h val="0.14328358208955225"/>
        </c:manualLayout>
      </c:layout>
      <c:overlay val="0"/>
      <c:spPr>
        <a:noFill/>
        <a:ln w="4621">
          <a:solidFill>
            <a:srgbClr val="000000"/>
          </a:solidFill>
          <a:prstDash val="solid"/>
        </a:ln>
      </c:spPr>
      <c:txPr>
        <a:bodyPr/>
        <a:lstStyle/>
        <a:p>
          <a:pPr>
            <a:defRPr sz="1506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7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0.38437</cdr:x>
      <cdr:y>0.64393</cdr:y>
    </cdr:from>
    <cdr:to>
      <cdr:x>0.49323</cdr:x>
      <cdr:y>0.84758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28508" y="28912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0.30721</cdr:x>
      <cdr:y>0.84311</cdr:y>
    </cdr:from>
    <cdr:to>
      <cdr:x>0.39036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80436" y="3894731"/>
          <a:ext cx="698376" cy="7247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2022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0.48724</cdr:x>
      <cdr:y>0.84882</cdr:y>
    </cdr:from>
    <cdr:to>
      <cdr:x>0.57039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92604" y="3921085"/>
          <a:ext cx="698376" cy="698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2021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0.753</cdr:x>
      <cdr:y>0.6103</cdr:y>
    </cdr:from>
    <cdr:to>
      <cdr:x>0.82757</cdr:x>
      <cdr:y>0.76618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24852" y="2819261"/>
          <a:ext cx="62636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0.6587</cdr:x>
      <cdr:y>0.82853</cdr:y>
    </cdr:from>
    <cdr:to>
      <cdr:x>0.75042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32764" y="3827373"/>
          <a:ext cx="770384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2023</a:t>
          </a:r>
          <a:endParaRPr lang="ru-RU" sz="3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0.39041</cdr:x>
      <cdr:y>0.7934</cdr:y>
    </cdr:from>
    <cdr:to>
      <cdr:x>0.5</cdr:x>
      <cdr:y>0.99821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57608" y="3542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2021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0.62701</cdr:x>
      <cdr:y>0.7419</cdr:y>
    </cdr:from>
    <cdr:to>
      <cdr:x>0.7366</cdr:x>
      <cdr:y>0.9467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31787" y="33123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0.58386</cdr:x>
      <cdr:y>0.79519</cdr:y>
    </cdr:from>
    <cdr:to>
      <cdr:x>0.69345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71747" y="35503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2022</a:t>
          </a:r>
          <a:endParaRPr lang="ru-RU" sz="3200" dirty="0"/>
        </a:p>
      </cdr:txBody>
    </cdr:sp>
  </cdr:relSizeAnchor>
  <cdr:relSizeAnchor xmlns:cdr="http://schemas.openxmlformats.org/drawingml/2006/chartDrawing">
    <cdr:from>
      <cdr:x>0.77372</cdr:x>
      <cdr:y>0.7934</cdr:y>
    </cdr:from>
    <cdr:to>
      <cdr:x>0.88331</cdr:x>
      <cdr:y>0.99821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55923" y="3542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dirty="0" smtClean="0"/>
            <a:t>2023</a:t>
          </a:r>
          <a:endParaRPr lang="ru-RU" sz="3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0.64963</cdr:x>
      <cdr:y>0.79183</cdr:y>
    </cdr:from>
    <cdr:to>
      <cdr:x>0.75406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8632" y="41044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0.22054</cdr:x>
      <cdr:y>0.80466</cdr:y>
    </cdr:from>
    <cdr:to>
      <cdr:x>0.32497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31224" y="43971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757CA-1349-45A6-86E9-258E04870309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041FB-75D3-4330-9B50-B33EBE2A9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076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C796B-F600-45E2-BBA1-211A9F0E9CF9}" type="datetimeFigureOut">
              <a:rPr lang="ru-RU" smtClean="0"/>
              <a:pPr/>
              <a:t>08.08.2023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BDF95-E23B-4335-B409-44D5EF9E71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7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AF9D0-1250-4AE0-9478-DD83F7129322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C71C-0C6F-49C3-ABF0-B8A203354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D618-B7CF-4968-AD3D-C6315E8FEA57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C77D-5092-429C-AAB3-2A8F35BCA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5CA3E-9A13-4092-8249-A8896755DA03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9F3A6-D26A-4784-A25C-752B3A7B0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CC5E6-6301-4F3B-89E2-5577E542019D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1947C-C04C-4ADB-ABBA-CDDE8D822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882F-A1F7-4B95-B3A1-536B2B4D8556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B5EE-4375-4178-A5D5-CF5F63E9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0ECFA-3A90-47DF-9001-E8A47BF43BC5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0A762-03D1-4AC0-94D0-D1F6878BF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09582-5C21-4364-B023-9097A7F3ABCC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1857-FBEB-4117-AE53-053E01F45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EB30-8EE8-447C-81B0-4078B73059C3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6C308-2E27-4DA0-9637-A0390BEE4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1F94-396E-462F-8E1F-A7CDD958F12D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07E4-981E-4275-A922-7176EE65C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F8CA3-B242-4AEC-AF43-D525B0A1A854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3F7A-43D1-4A6F-9B53-3032FF0F8F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BE3B-CF35-4587-B10D-A59BAE5C2632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FE3DB-F000-40FC-8343-480D3C77A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DDDDDD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8C70D1-D7B7-48B5-8B3F-DD2E945A6AF4}" type="datetimeFigureOut">
              <a:rPr lang="ru-RU"/>
              <a:pPr>
                <a:defRPr/>
              </a:pPr>
              <a:t>08.08.2023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DA86-82EA-464D-98B3-9D2A60426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2470157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Результаты</a:t>
            </a:r>
            <a:br>
              <a:rPr lang="ru-RU" sz="9600" b="1" dirty="0" smtClean="0">
                <a:solidFill>
                  <a:srgbClr val="FF0000"/>
                </a:solidFill>
              </a:rPr>
            </a:br>
            <a:r>
              <a:rPr lang="ru-RU" sz="9600" b="1" dirty="0" smtClean="0">
                <a:solidFill>
                  <a:srgbClr val="FF0000"/>
                </a:solidFill>
              </a:rPr>
              <a:t>ЕГЭ - 2022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12144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МАОУ гимназия № 69</a:t>
            </a:r>
          </a:p>
          <a:p>
            <a:r>
              <a:rPr lang="ru-RU" b="1" dirty="0" smtClean="0">
                <a:solidFill>
                  <a:srgbClr val="990033"/>
                </a:solidFill>
              </a:rPr>
              <a:t>г. Краснодар</a:t>
            </a:r>
            <a:endParaRPr lang="ru-RU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500034" y="214290"/>
            <a:ext cx="82296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ЕГЭ – 2023               </a:t>
            </a:r>
            <a:r>
              <a:rPr kumimoji="0" lang="ru-RU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Биология</a:t>
            </a:r>
            <a:endParaRPr kumimoji="0" lang="ru-RU" sz="3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571604" y="1389205"/>
            <a:ext cx="58434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по гимназии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3790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69874073"/>
              </p:ext>
            </p:extLst>
          </p:nvPr>
        </p:nvGraphicFramePr>
        <p:xfrm>
          <a:off x="899592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237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  </a:t>
            </a:r>
            <a:r>
              <a:rPr lang="ru-RU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Химия</a:t>
            </a:r>
            <a:endParaRPr lang="ru-RU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484675"/>
              </p:ext>
            </p:extLst>
          </p:nvPr>
        </p:nvGraphicFramePr>
        <p:xfrm>
          <a:off x="336520" y="1408098"/>
          <a:ext cx="8756680" cy="46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9473" y="550067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55892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565639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012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  </a:t>
            </a:r>
            <a:r>
              <a:rPr lang="ru-RU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endParaRPr lang="ru-RU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477780"/>
              </p:ext>
            </p:extLst>
          </p:nvPr>
        </p:nvGraphicFramePr>
        <p:xfrm>
          <a:off x="336520" y="1408098"/>
          <a:ext cx="8756680" cy="46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3728" y="57332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56612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84168" y="587727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293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  </a:t>
            </a:r>
            <a:r>
              <a:rPr lang="ru-RU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Информатика</a:t>
            </a:r>
            <a:endParaRPr lang="ru-RU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6471366"/>
              </p:ext>
            </p:extLst>
          </p:nvPr>
        </p:nvGraphicFramePr>
        <p:xfrm>
          <a:off x="387320" y="1484784"/>
          <a:ext cx="8756680" cy="46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58052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594928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587727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992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  </a:t>
            </a:r>
            <a:r>
              <a:rPr lang="ru-RU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Физика</a:t>
            </a:r>
            <a:endParaRPr lang="ru-RU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266699"/>
              </p:ext>
            </p:extLst>
          </p:nvPr>
        </p:nvGraphicFramePr>
        <p:xfrm>
          <a:off x="387320" y="1340768"/>
          <a:ext cx="8756680" cy="46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3728" y="55892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551723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56612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914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  </a:t>
            </a:r>
            <a:r>
              <a:rPr lang="ru-RU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История</a:t>
            </a:r>
            <a:endParaRPr lang="ru-RU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436971"/>
              </p:ext>
            </p:extLst>
          </p:nvPr>
        </p:nvGraphicFramePr>
        <p:xfrm>
          <a:off x="336520" y="1408098"/>
          <a:ext cx="8756680" cy="46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57332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57332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40152" y="57332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21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  </a:t>
            </a:r>
            <a:r>
              <a:rPr lang="ru-RU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Обществознание</a:t>
            </a:r>
            <a:endParaRPr lang="ru-RU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163136"/>
              </p:ext>
            </p:extLst>
          </p:nvPr>
        </p:nvGraphicFramePr>
        <p:xfrm>
          <a:off x="336520" y="1408098"/>
          <a:ext cx="8756680" cy="46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55892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5936" y="57332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57332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244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 </a:t>
            </a:r>
            <a:r>
              <a:rPr lang="ru-RU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География</a:t>
            </a:r>
            <a:endParaRPr lang="ru-RU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30243"/>
              </p:ext>
            </p:extLst>
          </p:nvPr>
        </p:nvGraphicFramePr>
        <p:xfrm>
          <a:off x="336520" y="1408098"/>
          <a:ext cx="8756680" cy="4681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67944" y="55892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57332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595857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437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ЕГЭ -2023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16139945"/>
              </p:ext>
            </p:extLst>
          </p:nvPr>
        </p:nvGraphicFramePr>
        <p:xfrm>
          <a:off x="457200" y="836712"/>
          <a:ext cx="82296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339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035908"/>
              </p:ext>
            </p:extLst>
          </p:nvPr>
        </p:nvGraphicFramePr>
        <p:xfrm>
          <a:off x="179511" y="980728"/>
          <a:ext cx="8424937" cy="5472604"/>
        </p:xfrm>
        <a:graphic>
          <a:graphicData uri="http://schemas.openxmlformats.org/drawingml/2006/table">
            <a:tbl>
              <a:tblPr/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4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37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82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Класс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Фамилия, Имя, Отчество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Times New Roman"/>
                        </a:rPr>
                        <a:t>Русский </a:t>
                      </a:r>
                      <a:r>
                        <a:rPr lang="ru-RU" sz="1050" b="0" i="0" u="none" strike="noStrike" dirty="0" smtClean="0">
                          <a:latin typeface="Times New Roman"/>
                        </a:rPr>
                        <a:t>язык</a:t>
                      </a:r>
                      <a:endParaRPr lang="ru-RU" sz="105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latin typeface="Times New Roman"/>
                        </a:rPr>
                        <a:t>Математика</a:t>
                      </a:r>
                      <a:endParaRPr lang="ru-RU" sz="105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 smtClean="0">
                          <a:latin typeface="Times New Roman"/>
                        </a:rPr>
                        <a:t>Англ.яз</a:t>
                      </a:r>
                      <a:endParaRPr lang="ru-RU" sz="105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latin typeface="Times New Roman"/>
                        </a:rPr>
                        <a:t>Литература</a:t>
                      </a:r>
                      <a:r>
                        <a:rPr lang="ru-RU" sz="1050" b="0" i="0" u="none" strike="noStrike" dirty="0">
                          <a:latin typeface="Times New Roman"/>
                        </a:rPr>
                        <a:t/>
                      </a:r>
                      <a:br>
                        <a:rPr lang="ru-RU" sz="1050" b="0" i="0" u="none" strike="noStrike" dirty="0">
                          <a:latin typeface="Times New Roman"/>
                        </a:rPr>
                      </a:br>
                      <a:endParaRPr lang="ru-RU" sz="105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Times New Roman"/>
                        </a:rPr>
                        <a:t>Химия</a:t>
                      </a:r>
                      <a:br>
                        <a:rPr lang="ru-RU" sz="1050" b="0" i="0" u="none" strike="noStrike" dirty="0">
                          <a:latin typeface="Times New Roman"/>
                        </a:rPr>
                      </a:br>
                      <a:endParaRPr lang="ru-RU" sz="105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err="1">
                          <a:latin typeface="Times New Roman"/>
                        </a:rPr>
                        <a:t>Биоло</a:t>
                      </a:r>
                      <a:r>
                        <a:rPr lang="ru-RU" sz="1050" b="0" i="0" u="none" strike="noStrike" dirty="0">
                          <a:latin typeface="Times New Roman"/>
                        </a:rPr>
                        <a:t>- </a:t>
                      </a:r>
                      <a:r>
                        <a:rPr lang="ru-RU" sz="1050" b="0" i="0" u="none" strike="noStrike" dirty="0" err="1" smtClean="0">
                          <a:latin typeface="Times New Roman"/>
                        </a:rPr>
                        <a:t>гия</a:t>
                      </a:r>
                      <a:endParaRPr lang="ru-RU" sz="105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latin typeface="Times New Roman"/>
                        </a:rPr>
                        <a:t>История</a:t>
                      </a:r>
                      <a:br>
                        <a:rPr lang="ru-RU" sz="1050" b="0" i="0" u="none" strike="noStrike" dirty="0">
                          <a:latin typeface="Times New Roman"/>
                        </a:rPr>
                      </a:br>
                      <a:endParaRPr lang="ru-RU" sz="105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latin typeface="Times New Roman"/>
                        </a:rPr>
                        <a:t>Обществознание</a:t>
                      </a:r>
                      <a:endParaRPr lang="ru-RU" sz="1050" b="0" i="0" u="none" strike="noStrike" dirty="0">
                        <a:latin typeface="Times New Roman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11а</a:t>
                      </a: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Белогуров</a:t>
                      </a:r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Сергей</a:t>
                      </a:r>
                      <a:endParaRPr lang="ru-RU" sz="2000" b="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94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96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87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11а</a:t>
                      </a: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Волкова Альбина</a:t>
                      </a:r>
                      <a:endParaRPr lang="ru-RU" sz="2000" b="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74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45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11а</a:t>
                      </a: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Давыдова Анастасия</a:t>
                      </a:r>
                      <a:endParaRPr lang="ru-RU" sz="2000" b="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89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87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62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86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11а</a:t>
                      </a: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Русина Екатерина</a:t>
                      </a:r>
                      <a:endParaRPr lang="ru-RU" sz="2000" b="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74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latin typeface="Arial Cyr"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11б</a:t>
                      </a: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Солодунова</a:t>
                      </a:r>
                      <a:r>
                        <a:rPr lang="ru-RU" sz="2000" b="0" baseline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Виктория</a:t>
                      </a:r>
                      <a:endParaRPr lang="ru-RU" sz="2000" b="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93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86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67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11в</a:t>
                      </a: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Лутчина</a:t>
                      </a:r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Екатерина</a:t>
                      </a:r>
                      <a:endParaRPr lang="ru-RU" sz="2000" b="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87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90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98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11в</a:t>
                      </a: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Черкашин Александр</a:t>
                      </a:r>
                      <a:endParaRPr lang="ru-RU" sz="2000" b="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93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82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37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11г</a:t>
                      </a: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 err="1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Багина</a:t>
                      </a:r>
                      <a:r>
                        <a:rPr lang="ru-RU" sz="2000" b="0" baseline="0" dirty="0" smtClean="0">
                          <a:latin typeface="Book Antiqua" panose="02040602050305030304" pitchFamily="18" charset="0"/>
                          <a:cs typeface="Times New Roman" panose="02020603050405020304" pitchFamily="18" charset="0"/>
                        </a:rPr>
                        <a:t> Виктория</a:t>
                      </a:r>
                      <a:endParaRPr lang="ru-RU" sz="2000" b="0" dirty="0">
                        <a:latin typeface="Book Antiqua" panose="020406020503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95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5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80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Arial Cyr"/>
                        </a:rPr>
                        <a:t>73</a:t>
                      </a:r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latin typeface="Arial Cyr"/>
                      </a:endParaRPr>
                    </a:p>
                  </a:txBody>
                  <a:tcPr marL="5345" marR="5345" marT="53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81081" y="188640"/>
            <a:ext cx="28217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МЕДАЛИСТЫ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4"/>
          <p:cNvSpPr txBox="1">
            <a:spLocks/>
          </p:cNvSpPr>
          <p:nvPr/>
        </p:nvSpPr>
        <p:spPr bwMode="auto">
          <a:xfrm>
            <a:off x="467544" y="2060848"/>
            <a:ext cx="82296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eaLnBrk="0" hangingPunct="0">
              <a:tabLst>
                <a:tab pos="2400300" algn="l"/>
              </a:tabLst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Times New Roman" pitchFamily="18" charset="0"/>
                <a:cs typeface="+mj-cs"/>
              </a:rPr>
              <a:t>100 баллов</a:t>
            </a:r>
          </a:p>
          <a:p>
            <a:pPr lvl="0" algn="ctr" eaLnBrk="0" hangingPunct="0">
              <a:tabLst>
                <a:tab pos="2400300" algn="l"/>
              </a:tabLst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Times New Roman" pitchFamily="18" charset="0"/>
                <a:cs typeface="+mj-cs"/>
              </a:rPr>
              <a:t> </a:t>
            </a:r>
            <a:r>
              <a:rPr lang="ru-RU" sz="3200" b="1" u="sng" noProof="0" dirty="0" smtClean="0">
                <a:solidFill>
                  <a:srgbClr val="FF0000"/>
                </a:solidFill>
                <a:ea typeface="Times New Roman" pitchFamily="18" charset="0"/>
                <a:cs typeface="+mj-cs"/>
              </a:rPr>
              <a:t>по</a:t>
            </a:r>
            <a:r>
              <a:rPr kumimoji="0" lang="ru-RU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Times New Roman" pitchFamily="18" charset="0"/>
                <a:cs typeface="+mj-cs"/>
              </a:rPr>
              <a:t> литературе</a:t>
            </a:r>
            <a:r>
              <a:rPr lang="ru-RU" sz="3200" b="1" dirty="0" smtClean="0">
                <a:solidFill>
                  <a:srgbClr val="002060"/>
                </a:solidFill>
                <a:ea typeface="Times New Roman" pitchFamily="18" charset="0"/>
              </a:rPr>
              <a:t> 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 smtClean="0">
                <a:solidFill>
                  <a:srgbClr val="002060"/>
                </a:solidFill>
                <a:ea typeface="Times New Roman" pitchFamily="18" charset="0"/>
              </a:rPr>
              <a:t>11А  </a:t>
            </a:r>
            <a:r>
              <a:rPr lang="ru-RU" sz="3200" b="1" dirty="0" err="1" smtClean="0">
                <a:solidFill>
                  <a:srgbClr val="002060"/>
                </a:solidFill>
                <a:ea typeface="Times New Roman" pitchFamily="18" charset="0"/>
              </a:rPr>
              <a:t>Тухто</a:t>
            </a:r>
            <a:r>
              <a:rPr lang="ru-RU" sz="3200" b="1" dirty="0" smtClean="0">
                <a:solidFill>
                  <a:srgbClr val="002060"/>
                </a:solidFill>
                <a:ea typeface="Times New Roman" pitchFamily="18" charset="0"/>
              </a:rPr>
              <a:t> Вера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 smtClean="0">
                <a:solidFill>
                  <a:srgbClr val="002060"/>
                </a:solidFill>
                <a:ea typeface="Times New Roman" pitchFamily="18" charset="0"/>
              </a:rPr>
              <a:t>Вербицкая Валерия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 smtClean="0">
                <a:solidFill>
                  <a:srgbClr val="002060"/>
                </a:solidFill>
                <a:ea typeface="Times New Roman" pitchFamily="18" charset="0"/>
              </a:rPr>
              <a:t>Маляр Полина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 smtClean="0">
                <a:solidFill>
                  <a:srgbClr val="002060"/>
                </a:solidFill>
                <a:ea typeface="Times New Roman" pitchFamily="18" charset="0"/>
              </a:rPr>
              <a:t>Учитель Лесных Е.В.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>
                <a:solidFill>
                  <a:srgbClr val="FF0000"/>
                </a:solidFill>
                <a:ea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ea typeface="Times New Roman" pitchFamily="18" charset="0"/>
              </a:rPr>
              <a:t>о русскому языку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11а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Белогуров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 Сергей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Учитель Лесных Е.В.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>
                <a:solidFill>
                  <a:srgbClr val="FF0000"/>
                </a:solidFill>
                <a:ea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ea typeface="Times New Roman" pitchFamily="18" charset="0"/>
              </a:rPr>
              <a:t>о обществознанию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11а Русина Екатерина</a:t>
            </a:r>
          </a:p>
          <a:p>
            <a:pPr algn="ctr" eaLnBrk="0" hangingPunct="0">
              <a:tabLst>
                <a:tab pos="2400300" algn="l"/>
              </a:tabLst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ea typeface="Times New Roman" pitchFamily="18" charset="0"/>
              </a:rPr>
              <a:t>Учитель Каунова Е.Ю.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ea typeface="Times New Roman" pitchFamily="18" charset="0"/>
            </a:endParaRPr>
          </a:p>
          <a:p>
            <a:pPr algn="ctr" eaLnBrk="0" hangingPunct="0">
              <a:tabLst>
                <a:tab pos="2400300" algn="l"/>
              </a:tabLst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 descr="http://bst.bratsk.ru/uploads/news/img/31176/d9d0cc3a-a801-4b91-8328-5ada77ced7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774" y="5157193"/>
            <a:ext cx="2013714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5149" y="508285"/>
            <a:ext cx="1451126" cy="378469"/>
          </a:xfrm>
          <a:prstGeom prst="rect">
            <a:avLst/>
          </a:prstGeom>
        </p:spPr>
        <p:txBody>
          <a:bodyPr vert="horz" wrap="square" lIns="0" tIns="9049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>
              <a:spcBef>
                <a:spcPts val="71"/>
              </a:spcBef>
            </a:pPr>
            <a:r>
              <a:rPr sz="2400" b="1" spc="-4" dirty="0" err="1" smtClean="0">
                <a:solidFill>
                  <a:srgbClr val="FF0000"/>
                </a:solidFill>
              </a:rPr>
              <a:t>Задачи</a:t>
            </a:r>
            <a:endParaRPr sz="2400" b="1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7076" y="980728"/>
            <a:ext cx="8647271" cy="5549115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494824">
              <a:spcBef>
                <a:spcPts val="71"/>
              </a:spcBef>
              <a:buAutoNum type="arabicPeriod"/>
              <a:tabLst>
                <a:tab pos="219551" algn="l"/>
              </a:tabLst>
            </a:pP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Проанализировать</a:t>
            </a:r>
            <a:r>
              <a:rPr sz="2000" b="1" spc="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результаты</a:t>
            </a:r>
            <a:r>
              <a:rPr sz="2000" b="1" spc="26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ГИА,</a:t>
            </a:r>
            <a:r>
              <a:rPr sz="2000" b="1" spc="8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установить</a:t>
            </a:r>
            <a:r>
              <a:rPr sz="2000" b="1" spc="2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причины </a:t>
            </a:r>
            <a:r>
              <a:rPr sz="2000" b="1" spc="-4" dirty="0" err="1">
                <a:solidFill>
                  <a:srgbClr val="001F5F"/>
                </a:solidFill>
                <a:latin typeface="Calibri"/>
                <a:cs typeface="Calibri"/>
              </a:rPr>
              <a:t>неуспешности</a:t>
            </a:r>
            <a:r>
              <a:rPr sz="2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lang="ru-RU" sz="2000" b="1" spc="-11" dirty="0" smtClean="0">
                <a:solidFill>
                  <a:srgbClr val="001F5F"/>
                </a:solidFill>
                <a:latin typeface="Calibri"/>
                <a:cs typeface="Calibri"/>
              </a:rPr>
              <a:t>выпускников</a:t>
            </a:r>
            <a:r>
              <a:rPr sz="2000" b="1" spc="-4" dirty="0" smtClean="0">
                <a:solidFill>
                  <a:srgbClr val="001F5F"/>
                </a:solidFill>
                <a:latin typeface="Calibri"/>
                <a:cs typeface="Calibri"/>
              </a:rPr>
              <a:t>. </a:t>
            </a:r>
            <a:r>
              <a:rPr sz="2000" b="1" spc="-363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Принять</a:t>
            </a:r>
            <a:r>
              <a:rPr sz="2000" b="1" spc="2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управленческие</a:t>
            </a:r>
            <a:r>
              <a:rPr sz="2000" b="1" spc="4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решения</a:t>
            </a:r>
            <a:r>
              <a:rPr sz="2000" b="1" spc="26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(направление</a:t>
            </a:r>
            <a:r>
              <a:rPr sz="2000" b="1" spc="4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педагогов</a:t>
            </a:r>
            <a:r>
              <a:rPr sz="2000" b="1" spc="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курсы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000" b="1" spc="8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переподготовку,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кадровые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рокировки,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заполнение</a:t>
            </a:r>
            <a:r>
              <a:rPr sz="2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вакансий</a:t>
            </a:r>
            <a:r>
              <a:rPr sz="2000" b="1" spc="8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др.)</a:t>
            </a:r>
            <a:endParaRPr sz="2000" dirty="0">
              <a:latin typeface="Calibri"/>
              <a:cs typeface="Calibri"/>
            </a:endParaRPr>
          </a:p>
          <a:p>
            <a:pPr marL="219075" indent="-210026">
              <a:spcBef>
                <a:spcPts val="4"/>
              </a:spcBef>
              <a:buAutoNum type="arabicPeriod"/>
              <a:tabLst>
                <a:tab pos="219551" algn="l"/>
              </a:tabLst>
            </a:pP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Обеспечить</a:t>
            </a:r>
            <a:r>
              <a:rPr sz="2000" b="1" spc="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контроль</a:t>
            </a:r>
            <a:r>
              <a:rPr sz="2000" b="1" spc="4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за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подготовкой</a:t>
            </a:r>
            <a:r>
              <a:rPr sz="2000" b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обучающихся</a:t>
            </a:r>
            <a:r>
              <a:rPr sz="2000" b="1" spc="4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для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сдачи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экзаменов</a:t>
            </a:r>
            <a:r>
              <a:rPr sz="2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сентябре,</a:t>
            </a:r>
            <a:r>
              <a:rPr sz="2000" b="1" spc="4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том</a:t>
            </a:r>
            <a:endParaRPr sz="2000" dirty="0">
              <a:latin typeface="Calibri"/>
              <a:cs typeface="Calibri"/>
            </a:endParaRPr>
          </a:p>
          <a:p>
            <a:pPr marL="9525"/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числе:</a:t>
            </a:r>
            <a:endParaRPr sz="2000" dirty="0">
              <a:latin typeface="Calibri"/>
              <a:cs typeface="Calibri"/>
            </a:endParaRPr>
          </a:p>
          <a:p>
            <a:pPr marL="121444" indent="-112395">
              <a:buChar char="-"/>
              <a:tabLst>
                <a:tab pos="121920" algn="l"/>
              </a:tabLst>
            </a:pP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организацией</a:t>
            </a:r>
            <a:r>
              <a:rPr sz="2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дополнительных</a:t>
            </a:r>
            <a:r>
              <a:rPr sz="2000" b="1" spc="4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занятий</a:t>
            </a:r>
            <a:r>
              <a:rPr sz="2000" b="1" spc="26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sz="2000" b="1" spc="8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всем</a:t>
            </a:r>
            <a:r>
              <a:rPr sz="2000" b="1" spc="8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предметам;</a:t>
            </a:r>
            <a:endParaRPr sz="2000" dirty="0">
              <a:latin typeface="Calibri"/>
              <a:cs typeface="Calibri"/>
            </a:endParaRPr>
          </a:p>
          <a:p>
            <a:pPr marL="121444" indent="-112395">
              <a:buChar char="-"/>
              <a:tabLst>
                <a:tab pos="121920" algn="l"/>
              </a:tabLst>
            </a:pP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информированием</a:t>
            </a:r>
            <a:r>
              <a:rPr sz="2000" b="1" spc="38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родителей</a:t>
            </a:r>
            <a:r>
              <a:rPr sz="20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письменно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графиках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дополнительных</a:t>
            </a:r>
            <a:r>
              <a:rPr sz="2000" b="1" spc="5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занятий</a:t>
            </a:r>
            <a:r>
              <a:rPr sz="2000" b="1" spc="26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школах.</a:t>
            </a:r>
            <a:endParaRPr sz="2000" dirty="0">
              <a:latin typeface="Calibri"/>
              <a:cs typeface="Calibri"/>
            </a:endParaRPr>
          </a:p>
          <a:p>
            <a:pPr marL="219075" indent="-210026">
              <a:buAutoNum type="arabicPeriod" startAt="3"/>
              <a:tabLst>
                <a:tab pos="219551" algn="l"/>
              </a:tabLst>
            </a:pP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Проанализировать</a:t>
            </a:r>
            <a:r>
              <a:rPr sz="2000" b="1" spc="4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объективность</a:t>
            </a:r>
            <a:r>
              <a:rPr sz="2000" b="1" spc="4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выдачи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выпускникам</a:t>
            </a:r>
            <a:r>
              <a:rPr sz="2000" b="1" spc="8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2023 </a:t>
            </a:r>
            <a:r>
              <a:rPr sz="2000" b="1" spc="-19" dirty="0">
                <a:solidFill>
                  <a:srgbClr val="001F5F"/>
                </a:solidFill>
                <a:latin typeface="Calibri"/>
                <a:cs typeface="Calibri"/>
              </a:rPr>
              <a:t>года</a:t>
            </a:r>
            <a:r>
              <a:rPr sz="2000" b="1" spc="1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аттестатов</a:t>
            </a:r>
            <a:r>
              <a:rPr sz="2000" b="1" spc="4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2000" b="1" spc="1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отличием</a:t>
            </a:r>
            <a:r>
              <a:rPr sz="2000" b="1" spc="4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2000" dirty="0">
              <a:latin typeface="Calibri"/>
              <a:cs typeface="Calibri"/>
            </a:endParaRPr>
          </a:p>
          <a:p>
            <a:pPr marL="9525"/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награждения</a:t>
            </a:r>
            <a:r>
              <a:rPr sz="2000" b="1" spc="2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медалями</a:t>
            </a:r>
            <a:r>
              <a:rPr sz="2000" b="1" spc="4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«За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особые</a:t>
            </a:r>
            <a:r>
              <a:rPr sz="2000" b="1" spc="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успехи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учении»,</a:t>
            </a:r>
            <a:r>
              <a:rPr sz="2000" b="1" spc="34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latin typeface="Calibri"/>
                <a:cs typeface="Calibri"/>
              </a:rPr>
              <a:t>принять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меры</a:t>
            </a:r>
            <a:r>
              <a:rPr sz="2000" b="1" spc="11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по</a:t>
            </a:r>
            <a:r>
              <a:rPr sz="2000" b="1" spc="11" dirty="0">
                <a:latin typeface="Calibri"/>
                <a:cs typeface="Calibri"/>
              </a:rPr>
              <a:t> </a:t>
            </a:r>
            <a:r>
              <a:rPr sz="2000" b="1" spc="-8" dirty="0">
                <a:latin typeface="Calibri"/>
                <a:cs typeface="Calibri"/>
              </a:rPr>
              <a:t>повышению</a:t>
            </a:r>
            <a:endParaRPr sz="2000" dirty="0">
              <a:latin typeface="Calibri"/>
              <a:cs typeface="Calibri"/>
            </a:endParaRPr>
          </a:p>
          <a:p>
            <a:pPr marL="9525">
              <a:spcBef>
                <a:spcPts val="4"/>
              </a:spcBef>
            </a:pPr>
            <a:r>
              <a:rPr sz="2000" b="1" spc="-4" dirty="0">
                <a:latin typeface="Calibri"/>
                <a:cs typeface="Calibri"/>
              </a:rPr>
              <a:t>объективности</a:t>
            </a:r>
            <a:r>
              <a:rPr sz="2000" b="1" spc="45" dirty="0">
                <a:latin typeface="Calibri"/>
                <a:cs typeface="Calibri"/>
              </a:rPr>
              <a:t> </a:t>
            </a:r>
            <a:r>
              <a:rPr sz="2000" b="1" spc="-4" dirty="0">
                <a:latin typeface="Calibri"/>
                <a:cs typeface="Calibri"/>
              </a:rPr>
              <a:t>данного</a:t>
            </a:r>
            <a:r>
              <a:rPr sz="2000" b="1" spc="8" dirty="0">
                <a:latin typeface="Calibri"/>
                <a:cs typeface="Calibri"/>
              </a:rPr>
              <a:t> </a:t>
            </a:r>
            <a:r>
              <a:rPr sz="2000" b="1" spc="-11" dirty="0">
                <a:latin typeface="Calibri"/>
                <a:cs typeface="Calibri"/>
              </a:rPr>
              <a:t>показателя</a:t>
            </a:r>
            <a:endParaRPr sz="2000" dirty="0">
              <a:latin typeface="Calibri"/>
              <a:cs typeface="Calibri"/>
            </a:endParaRPr>
          </a:p>
          <a:p>
            <a:pPr marL="9525" marR="3810">
              <a:buAutoNum type="arabicPeriod" startAt="4"/>
              <a:tabLst>
                <a:tab pos="219551" algn="l"/>
              </a:tabLst>
            </a:pPr>
            <a:r>
              <a:rPr sz="2000" b="1" spc="-4" dirty="0" err="1" smtClean="0">
                <a:solidFill>
                  <a:srgbClr val="001F5F"/>
                </a:solidFill>
                <a:latin typeface="Calibri"/>
                <a:cs typeface="Calibri"/>
              </a:rPr>
              <a:t>Провести</a:t>
            </a:r>
            <a:r>
              <a:rPr sz="2000" b="1" spc="41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анализ</a:t>
            </a:r>
            <a:r>
              <a:rPr sz="2000" b="1" spc="38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эффективности</a:t>
            </a:r>
            <a:r>
              <a:rPr sz="2000" b="1" spc="4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информационно-разъяснительной</a:t>
            </a:r>
            <a:r>
              <a:rPr sz="2000" b="1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8" dirty="0">
                <a:solidFill>
                  <a:srgbClr val="001F5F"/>
                </a:solidFill>
                <a:latin typeface="Calibri"/>
                <a:cs typeface="Calibri"/>
              </a:rPr>
              <a:t>работы</a:t>
            </a:r>
            <a:r>
              <a:rPr sz="2000" b="1" spc="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рамках</a:t>
            </a:r>
            <a:r>
              <a:rPr sz="2000" b="1" spc="19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ГИА,</a:t>
            </a:r>
            <a:r>
              <a:rPr sz="2000" b="1" spc="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000" b="1" spc="-36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1" dirty="0">
                <a:solidFill>
                  <a:srgbClr val="001F5F"/>
                </a:solidFill>
                <a:latin typeface="Calibri"/>
                <a:cs typeface="Calibri"/>
              </a:rPr>
              <a:t>том</a:t>
            </a:r>
            <a:r>
              <a:rPr sz="2000" b="1" spc="2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числе</a:t>
            </a:r>
            <a:r>
              <a:rPr sz="2000" b="1" spc="2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«горячих</a:t>
            </a:r>
            <a:r>
              <a:rPr sz="2000" b="1" spc="2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линий».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Принять</a:t>
            </a:r>
            <a:r>
              <a:rPr sz="2000" b="1" spc="2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меры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повышению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качества</a:t>
            </a:r>
            <a:r>
              <a:rPr sz="2000" b="1" spc="23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данной</a:t>
            </a:r>
            <a:r>
              <a:rPr sz="2000" b="1" spc="1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4" dirty="0">
                <a:solidFill>
                  <a:srgbClr val="001F5F"/>
                </a:solidFill>
                <a:latin typeface="Calibri"/>
                <a:cs typeface="Calibri"/>
              </a:rPr>
              <a:t>работы.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3452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Желаем успехов!!!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0825" y="333375"/>
            <a:ext cx="8893175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cs typeface="Arial" charset="0"/>
              </a:rPr>
              <a:t>ВЫСОКИЕ РЕЗУЛЬТАТЫ</a:t>
            </a:r>
            <a:endParaRPr lang="ru-RU" sz="36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1412776"/>
            <a:ext cx="7704856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u="sng" dirty="0" smtClean="0">
              <a:solidFill>
                <a:srgbClr val="00206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u="sng" dirty="0" smtClean="0">
                <a:solidFill>
                  <a:srgbClr val="002060"/>
                </a:solidFill>
                <a:cs typeface="Arial" charset="0"/>
              </a:rPr>
              <a:t>         РУССКИЙ ЯЗЫК</a:t>
            </a:r>
            <a:r>
              <a:rPr lang="ru-RU" sz="2800" b="1" dirty="0" smtClean="0">
                <a:solidFill>
                  <a:srgbClr val="002060"/>
                </a:solidFill>
                <a:cs typeface="Arial" charset="0"/>
              </a:rPr>
              <a:t>                                                                            от 85 до 100 баллов –47выпускников(43,9% 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 smtClean="0">
              <a:solidFill>
                <a:srgbClr val="00206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cs typeface="Arial" charset="0"/>
              </a:rPr>
              <a:t>(2022 – 39.9%,43 выпускника)  </a:t>
            </a:r>
          </a:p>
          <a:p>
            <a:pPr algn="ctr">
              <a:defRPr/>
            </a:pPr>
            <a:endParaRPr lang="ru-RU" sz="1600" b="1" u="sng" dirty="0" smtClean="0">
              <a:solidFill>
                <a:srgbClr val="002060"/>
              </a:solidFill>
              <a:cs typeface="Arial" charset="0"/>
            </a:endParaRPr>
          </a:p>
          <a:p>
            <a:pPr algn="ctr">
              <a:defRPr/>
            </a:pPr>
            <a:endParaRPr lang="ru-RU" sz="1100" b="1" u="sng" dirty="0">
              <a:solidFill>
                <a:srgbClr val="002060"/>
              </a:solidFill>
              <a:cs typeface="Arial" charset="0"/>
            </a:endParaRPr>
          </a:p>
          <a:p>
            <a:pPr algn="ctr">
              <a:defRPr/>
            </a:pPr>
            <a:endParaRPr lang="ru-RU" sz="2800" b="1" u="sng" dirty="0" smtClean="0">
              <a:solidFill>
                <a:srgbClr val="002060"/>
              </a:solidFill>
              <a:cs typeface="Arial" charset="0"/>
            </a:endParaRPr>
          </a:p>
          <a:p>
            <a:pPr algn="ctr">
              <a:defRPr/>
            </a:pPr>
            <a:endParaRPr lang="ru-RU" sz="2000" b="1" dirty="0" smtClean="0">
              <a:solidFill>
                <a:srgbClr val="0070C0"/>
              </a:solidFill>
              <a:cs typeface="Arial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0070C0"/>
              </a:solidFill>
              <a:cs typeface="Arial" charset="0"/>
            </a:endParaRPr>
          </a:p>
        </p:txBody>
      </p:sp>
      <p:pic>
        <p:nvPicPr>
          <p:cNvPr id="5" name="Picture 7" descr="http://bst.bratsk.ru/uploads/news/img/31176/d9d0cc3a-a801-4b91-8328-5ada77ced7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418" y="5229200"/>
            <a:ext cx="2016224" cy="1369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486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5" name="Picture 7" descr="http://bst.bratsk.ru/uploads/news/img/31176/d9d0cc3a-a801-4b91-8328-5ada77ced7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418" y="5229200"/>
            <a:ext cx="2016224" cy="1369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9" name="Прямоугольник 8"/>
          <p:cNvSpPr/>
          <p:nvPr/>
        </p:nvSpPr>
        <p:spPr>
          <a:xfrm>
            <a:off x="539552" y="404664"/>
            <a:ext cx="77048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u="sng" dirty="0" smtClean="0">
              <a:solidFill>
                <a:srgbClr val="00206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u="sng" dirty="0" smtClean="0">
                <a:solidFill>
                  <a:srgbClr val="002060"/>
                </a:solidFill>
                <a:cs typeface="Arial" charset="0"/>
              </a:rPr>
              <a:t>РУССКИЙ ЯЗЫК</a:t>
            </a:r>
            <a:endParaRPr lang="ru-RU" sz="2400" b="1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1157214"/>
            <a:ext cx="770485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dirty="0" smtClean="0">
                <a:solidFill>
                  <a:srgbClr val="C00000"/>
                </a:solidFill>
                <a:cs typeface="Arial" charset="0"/>
              </a:rPr>
              <a:t>Лучшие </a:t>
            </a:r>
            <a:r>
              <a:rPr lang="ru-RU" sz="3200" b="1" i="1" dirty="0">
                <a:solidFill>
                  <a:srgbClr val="C00000"/>
                </a:solidFill>
                <a:cs typeface="Arial" charset="0"/>
              </a:rPr>
              <a:t>результаты</a:t>
            </a:r>
            <a:r>
              <a:rPr lang="ru-RU" sz="3200" b="1" i="1" dirty="0" smtClean="0">
                <a:solidFill>
                  <a:srgbClr val="C00000"/>
                </a:solidFill>
                <a:cs typeface="Arial" charset="0"/>
              </a:rPr>
              <a:t>:</a:t>
            </a:r>
          </a:p>
          <a:p>
            <a:pPr>
              <a:defRPr/>
            </a:pPr>
            <a:r>
              <a:rPr lang="ru-RU" sz="2400" dirty="0" smtClean="0">
                <a:cs typeface="Arial" charset="0"/>
              </a:rPr>
              <a:t> 11г  </a:t>
            </a:r>
            <a:r>
              <a:rPr lang="ru-RU" sz="2400" dirty="0" err="1">
                <a:cs typeface="Arial" charset="0"/>
              </a:rPr>
              <a:t>Багина</a:t>
            </a:r>
            <a:r>
              <a:rPr lang="ru-RU" sz="2400" dirty="0">
                <a:cs typeface="Arial" charset="0"/>
              </a:rPr>
              <a:t> В.-</a:t>
            </a:r>
            <a:r>
              <a:rPr lang="ru-RU" sz="2400" dirty="0" smtClean="0">
                <a:cs typeface="Arial" charset="0"/>
              </a:rPr>
              <a:t>95б             11а Русина </a:t>
            </a:r>
            <a:r>
              <a:rPr lang="ru-RU" sz="2400" dirty="0">
                <a:cs typeface="Arial" charset="0"/>
              </a:rPr>
              <a:t>Е.-</a:t>
            </a:r>
            <a:r>
              <a:rPr lang="ru-RU" sz="2400" dirty="0" smtClean="0">
                <a:cs typeface="Arial" charset="0"/>
              </a:rPr>
              <a:t>95б</a:t>
            </a:r>
          </a:p>
          <a:p>
            <a:pPr>
              <a:defRPr/>
            </a:pPr>
            <a:r>
              <a:rPr lang="ru-RU" sz="2400" dirty="0">
                <a:cs typeface="Arial" charset="0"/>
              </a:rPr>
              <a:t> </a:t>
            </a:r>
            <a:r>
              <a:rPr lang="ru-RU" sz="2400" dirty="0" smtClean="0">
                <a:cs typeface="Arial" charset="0"/>
              </a:rPr>
              <a:t>11г </a:t>
            </a:r>
            <a:r>
              <a:rPr lang="ru-RU" sz="2400" dirty="0">
                <a:cs typeface="Arial" charset="0"/>
              </a:rPr>
              <a:t>Бабухина О.-</a:t>
            </a:r>
            <a:r>
              <a:rPr lang="ru-RU" sz="2400" dirty="0" smtClean="0">
                <a:cs typeface="Arial" charset="0"/>
              </a:rPr>
              <a:t>93б         11а </a:t>
            </a:r>
            <a:r>
              <a:rPr lang="ru-RU" sz="2400" dirty="0" err="1" smtClean="0">
                <a:cs typeface="Arial" charset="0"/>
              </a:rPr>
              <a:t>Белогуров</a:t>
            </a:r>
            <a:r>
              <a:rPr lang="ru-RU" sz="2400" dirty="0" smtClean="0">
                <a:cs typeface="Arial" charset="0"/>
              </a:rPr>
              <a:t> С</a:t>
            </a:r>
            <a:r>
              <a:rPr lang="ru-RU" sz="2400" dirty="0">
                <a:cs typeface="Arial" charset="0"/>
              </a:rPr>
              <a:t>.-</a:t>
            </a:r>
            <a:r>
              <a:rPr lang="ru-RU" sz="2400" dirty="0" smtClean="0">
                <a:cs typeface="Arial" charset="0"/>
              </a:rPr>
              <a:t>100б</a:t>
            </a:r>
            <a:endParaRPr lang="ru-RU" sz="2400" dirty="0">
              <a:cs typeface="Arial" charset="0"/>
            </a:endParaRPr>
          </a:p>
          <a:p>
            <a:pPr>
              <a:defRPr/>
            </a:pPr>
            <a:r>
              <a:rPr lang="ru-RU" sz="2400" dirty="0" smtClean="0">
                <a:cs typeface="Arial" charset="0"/>
              </a:rPr>
              <a:t> 11г </a:t>
            </a:r>
            <a:r>
              <a:rPr lang="ru-RU" sz="2400" dirty="0" err="1" smtClean="0">
                <a:cs typeface="Arial" charset="0"/>
              </a:rPr>
              <a:t>Дейнега</a:t>
            </a:r>
            <a:r>
              <a:rPr lang="ru-RU" sz="2400" dirty="0" smtClean="0">
                <a:cs typeface="Arial" charset="0"/>
              </a:rPr>
              <a:t> С.-91б           11а Кондратьева Н95б</a:t>
            </a:r>
            <a:endParaRPr lang="ru-RU" sz="2400" dirty="0">
              <a:cs typeface="Arial" charset="0"/>
            </a:endParaRPr>
          </a:p>
          <a:p>
            <a:pPr>
              <a:defRPr/>
            </a:pPr>
            <a:r>
              <a:rPr lang="ru-RU" sz="2400" dirty="0" smtClean="0">
                <a:cs typeface="Arial" charset="0"/>
              </a:rPr>
              <a:t> 11в Лифенко </a:t>
            </a:r>
            <a:r>
              <a:rPr lang="ru-RU" sz="2400" dirty="0">
                <a:cs typeface="Arial" charset="0"/>
              </a:rPr>
              <a:t>К.-</a:t>
            </a:r>
            <a:r>
              <a:rPr lang="ru-RU" sz="2400" dirty="0" smtClean="0">
                <a:cs typeface="Arial" charset="0"/>
              </a:rPr>
              <a:t>95б          11а </a:t>
            </a:r>
            <a:r>
              <a:rPr lang="ru-RU" sz="2400" dirty="0" err="1" smtClean="0">
                <a:cs typeface="Arial" charset="0"/>
              </a:rPr>
              <a:t>Тухто</a:t>
            </a:r>
            <a:r>
              <a:rPr lang="ru-RU" sz="2400" dirty="0" smtClean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В-93б</a:t>
            </a:r>
          </a:p>
          <a:p>
            <a:pPr>
              <a:defRPr/>
            </a:pPr>
            <a:r>
              <a:rPr lang="ru-RU" sz="2400" dirty="0" smtClean="0">
                <a:cs typeface="Arial" charset="0"/>
              </a:rPr>
              <a:t> 11в Рябова К.                    11а  Маляр </a:t>
            </a:r>
            <a:r>
              <a:rPr lang="ru-RU" sz="2400" dirty="0">
                <a:cs typeface="Arial" charset="0"/>
              </a:rPr>
              <a:t>П-97б</a:t>
            </a:r>
            <a:endParaRPr lang="ru-RU" sz="2400" dirty="0" smtClean="0">
              <a:cs typeface="Arial" charset="0"/>
            </a:endParaRPr>
          </a:p>
          <a:p>
            <a:pPr>
              <a:defRPr/>
            </a:pPr>
            <a:r>
              <a:rPr lang="ru-RU" sz="2400" dirty="0" smtClean="0">
                <a:cs typeface="Arial" charset="0"/>
              </a:rPr>
              <a:t> 11в Зима И.-91б                11а  </a:t>
            </a:r>
            <a:r>
              <a:rPr lang="ru-RU" sz="2400" dirty="0" err="1" smtClean="0">
                <a:cs typeface="Arial" charset="0"/>
              </a:rPr>
              <a:t>Карагадаева</a:t>
            </a:r>
            <a:r>
              <a:rPr lang="ru-RU" sz="2400" dirty="0" smtClean="0">
                <a:cs typeface="Arial" charset="0"/>
              </a:rPr>
              <a:t> М.-93б     </a:t>
            </a:r>
          </a:p>
          <a:p>
            <a:pPr>
              <a:defRPr/>
            </a:pPr>
            <a:r>
              <a:rPr lang="ru-RU" sz="2400" dirty="0" smtClean="0">
                <a:cs typeface="Arial" charset="0"/>
              </a:rPr>
              <a:t> 11б Кузнецова В-91б         11а  </a:t>
            </a:r>
            <a:r>
              <a:rPr lang="ru-RU" sz="2400" dirty="0" err="1" smtClean="0">
                <a:cs typeface="Arial" charset="0"/>
              </a:rPr>
              <a:t>Дремина</a:t>
            </a:r>
            <a:r>
              <a:rPr lang="ru-RU" sz="2400" dirty="0" smtClean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В.-91б </a:t>
            </a:r>
            <a:endParaRPr lang="ru-RU" sz="2400" dirty="0" smtClean="0"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cs typeface="Arial" charset="0"/>
              </a:rPr>
              <a:t>11б </a:t>
            </a:r>
            <a:r>
              <a:rPr lang="ru-RU" sz="2400" dirty="0" err="1" smtClean="0">
                <a:cs typeface="Arial" charset="0"/>
              </a:rPr>
              <a:t>Солодунова</a:t>
            </a:r>
            <a:r>
              <a:rPr lang="ru-RU" sz="2400" dirty="0" smtClean="0">
                <a:cs typeface="Arial" charset="0"/>
              </a:rPr>
              <a:t> В.-93б</a:t>
            </a:r>
          </a:p>
          <a:p>
            <a:pPr>
              <a:defRPr/>
            </a:pPr>
            <a:r>
              <a:rPr lang="ru-RU" sz="2400" dirty="0" smtClean="0">
                <a:cs typeface="Arial" charset="0"/>
              </a:rPr>
              <a:t>11б Стариков </a:t>
            </a:r>
            <a:r>
              <a:rPr lang="ru-RU" sz="2400" dirty="0">
                <a:cs typeface="Arial" charset="0"/>
              </a:rPr>
              <a:t>К.-93б</a:t>
            </a:r>
            <a:endParaRPr lang="ru-RU" sz="2400" dirty="0" smtClean="0">
              <a:cs typeface="Arial" charset="0"/>
            </a:endParaRPr>
          </a:p>
          <a:p>
            <a:pPr>
              <a:defRPr/>
            </a:pPr>
            <a:r>
              <a:rPr lang="ru-RU" sz="2400" dirty="0" smtClean="0">
                <a:cs typeface="Arial" charset="0"/>
              </a:rPr>
              <a:t>11б </a:t>
            </a:r>
            <a:r>
              <a:rPr lang="ru-RU" sz="2400" dirty="0" err="1" smtClean="0">
                <a:cs typeface="Arial" charset="0"/>
              </a:rPr>
              <a:t>Жданенко</a:t>
            </a:r>
            <a:r>
              <a:rPr lang="ru-RU" sz="2400" dirty="0" smtClean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М.-91б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2295" name="Прямоугольник 12"/>
          <p:cNvSpPr>
            <a:spLocks noChangeArrowheads="1"/>
          </p:cNvSpPr>
          <p:nvPr/>
        </p:nvSpPr>
        <p:spPr bwMode="auto">
          <a:xfrm>
            <a:off x="1475656" y="2996952"/>
            <a:ext cx="58326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4865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126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FF0000"/>
                </a:solidFill>
                <a:cs typeface="Arial" charset="0"/>
              </a:rPr>
              <a:t>Высокие результаты</a:t>
            </a:r>
            <a:endParaRPr lang="ru-RU" sz="36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764704"/>
            <a:ext cx="2745688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Тухто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В.-100б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  Вербицкая В.-100б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  Маляр П.-100б</a:t>
            </a:r>
          </a:p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 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Белогуров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С.-96б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11г  Евсеева А.-96б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11б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Чурсина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-96б</a:t>
            </a:r>
          </a:p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  Давыдова А.-87б</a:t>
            </a:r>
          </a:p>
          <a:p>
            <a:pPr>
              <a:defRPr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</a:p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 Русина Е.-100б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11гБулатова А.-90б</a:t>
            </a:r>
          </a:p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11аДавыдова А-86б</a:t>
            </a:r>
          </a:p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11вЛутчина Е.-98б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11гФилонов М.-86б</a:t>
            </a:r>
          </a:p>
          <a:p>
            <a:pPr>
              <a:defRPr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Математика(п)</a:t>
            </a:r>
          </a:p>
          <a:p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11вЛутчина 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Е-90б</a:t>
            </a:r>
          </a:p>
          <a:p>
            <a:pPr>
              <a:defRPr/>
            </a:pP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657597"/>
            <a:ext cx="30243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  <a:endParaRPr lang="ru-RU" alt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11аБелогуров С.-87б</a:t>
            </a:r>
          </a:p>
          <a:p>
            <a:pPr algn="just"/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11аКарагадаева М.-89б</a:t>
            </a:r>
          </a:p>
          <a:p>
            <a:pPr algn="just"/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11бСтариков К.-87б</a:t>
            </a:r>
          </a:p>
          <a:p>
            <a:pPr>
              <a:defRPr/>
            </a:pP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11вБуряк П.-84б</a:t>
            </a:r>
          </a:p>
          <a:p>
            <a:pPr>
              <a:defRPr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11вЛифенко К.-96б</a:t>
            </a:r>
          </a:p>
          <a:p>
            <a:pPr>
              <a:defRPr/>
            </a:pP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11вЧеркашин А.-82б</a:t>
            </a:r>
            <a:endParaRPr lang="ru-RU" alt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</a:t>
            </a:r>
            <a:endParaRPr lang="ru-RU" alt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11аБелогуров С.-94б</a:t>
            </a:r>
          </a:p>
          <a:p>
            <a:pPr algn="just"/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11аКарагадаева М.-96б</a:t>
            </a:r>
          </a:p>
          <a:p>
            <a:pPr algn="just"/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11аРусина Е.-85б</a:t>
            </a:r>
          </a:p>
          <a:p>
            <a:pPr algn="just"/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11бКузнецова В.-88б</a:t>
            </a:r>
          </a:p>
          <a:p>
            <a:pPr algn="just"/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11аМельниченко Р.-86б</a:t>
            </a:r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11вАйкин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А.-90б</a:t>
            </a:r>
          </a:p>
          <a:p>
            <a:pPr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11вЧеркашин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А.-93б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11вЛифенко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К.-93б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11вБуряк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П.-93б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11гБацко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З.-88б</a:t>
            </a:r>
          </a:p>
          <a:p>
            <a:endParaRPr lang="ru-RU" alt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7" descr="http://bst.bratsk.ru/uploads/news/img/31176/d9d0cc3a-a801-4b91-8328-5ada77ced7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418" y="5229200"/>
            <a:ext cx="2016224" cy="1369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42572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99592" y="997395"/>
            <a:ext cx="8944408" cy="3378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dirty="0" smtClean="0">
                <a:solidFill>
                  <a:srgbClr val="C00000"/>
                </a:solidFill>
                <a:cs typeface="Arial" charset="0"/>
              </a:rPr>
              <a:t>Не преодолели порог успешности: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12 </a:t>
            </a:r>
            <a:r>
              <a:rPr lang="ru-RU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человек</a:t>
            </a: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(литература-1,химия-2,информатика-1,биология -1,математика(п)-2,математика(б)-1,общество-3,география-1)</a:t>
            </a:r>
            <a:endParaRPr lang="ru-RU" sz="2400" b="1" i="1" dirty="0" smtClean="0">
              <a:solidFill>
                <a:schemeClr val="tx2">
                  <a:lumMod val="60000"/>
                  <a:lumOff val="40000"/>
                </a:schemeClr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3 выпускника </a:t>
            </a:r>
            <a:r>
              <a:rPr lang="ru-RU" sz="2400" b="1" i="1" dirty="0" smtClean="0">
                <a:solidFill>
                  <a:srgbClr val="C00000"/>
                </a:solidFill>
                <a:cs typeface="Arial" charset="0"/>
              </a:rPr>
              <a:t>не получили </a:t>
            </a:r>
            <a:r>
              <a:rPr lang="ru-RU" sz="2400" b="1" i="1" dirty="0" smtClean="0">
                <a:solidFill>
                  <a:srgbClr val="C00000"/>
                </a:solidFill>
                <a:cs typeface="Arial" charset="0"/>
              </a:rPr>
              <a:t>аттестат(осень)</a:t>
            </a:r>
            <a:endParaRPr lang="ru-RU" sz="2400" b="1" i="1" dirty="0" smtClean="0">
              <a:solidFill>
                <a:srgbClr val="C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b="1" i="1" dirty="0" smtClean="0">
              <a:solidFill>
                <a:srgbClr val="C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3200" dirty="0">
              <a:solidFill>
                <a:srgbClr val="00206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u="sng" dirty="0" smtClean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351064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cs typeface="Arial" charset="0"/>
              </a:rPr>
              <a:t>ЕГЭ –  2023</a:t>
            </a:r>
            <a:endParaRPr lang="ru-RU" sz="36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284984"/>
            <a:ext cx="60486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  <a:cs typeface="Arial" charset="0"/>
              </a:rPr>
              <a:t>ЕГЭ –  2022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   не преодолели порог успешности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6 человек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2 человека </a:t>
            </a:r>
            <a:r>
              <a:rPr lang="ru-RU" dirty="0" smtClean="0">
                <a:solidFill>
                  <a:srgbClr val="FF0000"/>
                </a:solidFill>
                <a:cs typeface="Arial" charset="0"/>
              </a:rPr>
              <a:t>не получили </a:t>
            </a:r>
            <a:r>
              <a:rPr lang="ru-RU" dirty="0" smtClean="0">
                <a:solidFill>
                  <a:srgbClr val="FF0000"/>
                </a:solidFill>
                <a:cs typeface="Arial" charset="0"/>
              </a:rPr>
              <a:t>аттестат(осень)</a:t>
            </a:r>
            <a:endParaRPr lang="ru-RU" dirty="0" smtClean="0">
              <a:solidFill>
                <a:srgbClr val="FF0000"/>
              </a:solidFill>
              <a:cs typeface="Arial" charset="0"/>
            </a:endParaRPr>
          </a:p>
          <a:p>
            <a:pPr>
              <a:defRPr/>
            </a:pPr>
            <a:endParaRPr lang="ru-RU" dirty="0">
              <a:solidFill>
                <a:srgbClr val="FF0000"/>
              </a:solidFill>
              <a:cs typeface="Arial" charset="0"/>
            </a:endParaRPr>
          </a:p>
          <a:p>
            <a:pPr>
              <a:defRPr/>
            </a:pPr>
            <a:endParaRPr lang="ru-RU" dirty="0" smtClean="0">
              <a:solidFill>
                <a:srgbClr val="FF0000"/>
              </a:solidFill>
              <a:cs typeface="Arial" charset="0"/>
            </a:endParaRPr>
          </a:p>
          <a:p>
            <a:pPr>
              <a:defRPr/>
            </a:pPr>
            <a:r>
              <a:rPr lang="ru-RU" sz="3600" b="1" i="1" dirty="0" smtClean="0">
                <a:solidFill>
                  <a:srgbClr val="FF0000"/>
                </a:solidFill>
                <a:cs typeface="Arial" charset="0"/>
              </a:rPr>
              <a:t>ЕГЭ 2021 -</a:t>
            </a:r>
            <a:r>
              <a:rPr lang="ru-RU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8 </a:t>
            </a:r>
            <a:r>
              <a:rPr lang="ru-RU" sz="3600" b="1" i="1" dirty="0">
                <a:solidFill>
                  <a:schemeClr val="tx2">
                    <a:lumMod val="60000"/>
                    <a:lumOff val="40000"/>
                  </a:schemeClr>
                </a:solidFill>
                <a:cs typeface="Arial" charset="0"/>
              </a:rPr>
              <a:t>человек</a:t>
            </a:r>
          </a:p>
          <a:p>
            <a:pPr>
              <a:defRPr/>
            </a:pPr>
            <a:endParaRPr lang="ru-RU" dirty="0" smtClean="0">
              <a:solidFill>
                <a:srgbClr val="FF0000"/>
              </a:solidFill>
              <a:cs typeface="Arial" charset="0"/>
            </a:endParaRPr>
          </a:p>
          <a:p>
            <a:pPr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 txBox="1">
            <a:spLocks/>
          </p:cNvSpPr>
          <p:nvPr/>
        </p:nvSpPr>
        <p:spPr bwMode="auto">
          <a:xfrm>
            <a:off x="500034" y="214290"/>
            <a:ext cx="82296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ЕГЭ – 2023               Русский язык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571604" y="1389205"/>
            <a:ext cx="58434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по гимназии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097343"/>
              </p:ext>
            </p:extLst>
          </p:nvPr>
        </p:nvGraphicFramePr>
        <p:xfrm>
          <a:off x="479396" y="2193915"/>
          <a:ext cx="8399522" cy="4619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3790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Профильная математика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729949"/>
              </p:ext>
            </p:extLst>
          </p:nvPr>
        </p:nvGraphicFramePr>
        <p:xfrm>
          <a:off x="276317" y="2060848"/>
          <a:ext cx="8344016" cy="446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17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ЕГЭ – 2023              </a:t>
            </a:r>
            <a:b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Английский язык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559739"/>
              </p:ext>
            </p:extLst>
          </p:nvPr>
        </p:nvGraphicFramePr>
        <p:xfrm>
          <a:off x="323528" y="1412777"/>
          <a:ext cx="87566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54452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067944" y="55892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57332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555546"/>
      </p:ext>
    </p:extLst>
  </p:cSld>
  <p:clrMapOvr>
    <a:masterClrMapping/>
  </p:clrMapOvr>
</p:sld>
</file>

<file path=ppt/theme/theme1.xml><?xml version="1.0" encoding="utf-8"?>
<a:theme xmlns:a="http://schemas.openxmlformats.org/drawingml/2006/main" name="Анализ ЕГЭ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Командный результат</Template>
  <TotalTime>1292</TotalTime>
  <Words>620</Words>
  <Application>Microsoft Office PowerPoint</Application>
  <PresentationFormat>Экран (4:3)</PresentationFormat>
  <Paragraphs>240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Arial Cyr</vt:lpstr>
      <vt:lpstr>Book Antiqua</vt:lpstr>
      <vt:lpstr>Calibri</vt:lpstr>
      <vt:lpstr>Cambria</vt:lpstr>
      <vt:lpstr>Times New Roman</vt:lpstr>
      <vt:lpstr>Анализ ЕГЭ</vt:lpstr>
      <vt:lpstr>Результаты ЕГЭ - 2022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ЕГЭ – 2023               Профильная математика</vt:lpstr>
      <vt:lpstr>ЕГЭ – 2023                Английский язык</vt:lpstr>
      <vt:lpstr>Презентация PowerPoint</vt:lpstr>
      <vt:lpstr>ЕГЭ – 2023               Химия</vt:lpstr>
      <vt:lpstr>ЕГЭ – 2023               Литература</vt:lpstr>
      <vt:lpstr>ЕГЭ – 2023               Информатика</vt:lpstr>
      <vt:lpstr>ЕГЭ – 2023               Физика</vt:lpstr>
      <vt:lpstr>ЕГЭ – 2023               История</vt:lpstr>
      <vt:lpstr>ЕГЭ – 2023               Обществознание</vt:lpstr>
      <vt:lpstr>ЕГЭ – 2023              География</vt:lpstr>
      <vt:lpstr>ЕГЭ -2023</vt:lpstr>
      <vt:lpstr>Презентация PowerPoint</vt:lpstr>
      <vt:lpstr>Задачи</vt:lpstr>
      <vt:lpstr>Желаем успехов!!!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 и Саша</dc:creator>
  <cp:lastModifiedBy>Оксана Витальевна</cp:lastModifiedBy>
  <cp:revision>140</cp:revision>
  <cp:lastPrinted>2019-08-28T07:14:52Z</cp:lastPrinted>
  <dcterms:created xsi:type="dcterms:W3CDTF">2011-08-29T19:13:10Z</dcterms:created>
  <dcterms:modified xsi:type="dcterms:W3CDTF">2023-08-08T06:17:59Z</dcterms:modified>
</cp:coreProperties>
</file>